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4" r:id="rId48"/>
    <p:sldId id="303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22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2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23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54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434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9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544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32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462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81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77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901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0BC1B-95C1-4AF4-9D14-3C08E122DE45}" type="datetimeFigureOut">
              <a:rPr lang="ru-RU" smtClean="0"/>
              <a:t>15.03.2022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6E6C-CEB0-47AD-9376-F697015D3D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35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ogic.pdmi.ras.ru/~sergey/teaching/mlcsclub/02-dectrees.pdf" TargetMode="External"/><Relationship Id="rId7" Type="http://schemas.openxmlformats.org/officeDocument/2006/relationships/image" Target="../media/image6.jpeg"/><Relationship Id="rId2" Type="http://schemas.openxmlformats.org/officeDocument/2006/relationships/hyperlink" Target="https://ru.wikipedia.org/wiki/%D0%9D%D0%B0%D0%B8%D0%B2%D0%BD%D1%8B%D0%B9_%D0%B1%D0%B0%D0%B9%D0%B5%D1%81%D0%BE%D0%B2%D1%81%D0%BA%D0%B8%D0%B9_%D0%BA%D0%BB%D0%B0%D1%81%D1%81%D0%B8%D1%84%D0%B8%D0%BA%D0%B0%D1%82%D0%BE%D1%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C%D0%B5%D1%82%D0%BE%D0%B4_%D0%BE%D0%BF%D0%BE%D1%80%D0%BD%D1%8B%D1%85_%D0%B2%D0%B5%D0%BA%D1%82%D0%BE%D1%80%D0%BE%D0%B2" TargetMode="External"/><Relationship Id="rId5" Type="http://schemas.openxmlformats.org/officeDocument/2006/relationships/hyperlink" Target="https://ru.wikipedia.org/wiki/%D0%9C%D0%B5%D1%82%D0%BE%D0%B4_k-%D0%B1%D0%BB%D0%B8%D0%B6%D0%B0%D0%B9%D1%88%D0%B8%D1%85_%D1%81%D0%BE%D1%81%D0%B5%D0%B4%D0%B5%D0%B9" TargetMode="External"/><Relationship Id="rId4" Type="http://schemas.openxmlformats.org/officeDocument/2006/relationships/hyperlink" Target="https://ru.wikipedia.org/wiki/%D0%9B%D0%BE%D0%B3%D0%B8%D1%81%D1%82%D0%B8%D1%87%D0%B5%D1%81%D0%BA%D0%B0%D1%8F_%D1%80%D0%B5%D0%B3%D1%80%D0%B5%D1%81%D1%81%D0%B8%D1%8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KD5gxPPeY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post/105220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www.machinelearning.ru/wiki/index.php?title=%D0%9B%D0%B8%D0%BD%D0%B5%D0%B9%D0%BD%D0%B0%D1%8F_%D1%80%D0%B5%D0%B3%D1%80%D0%B5%D1%81%D1%81%D0%B8%D1%8F_(%D0%BF%D1%80%D0%B8%D0%BC%D0%B5%D1%80)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oloka.yandex.ru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an_shift" TargetMode="External"/><Relationship Id="rId2" Type="http://schemas.openxmlformats.org/officeDocument/2006/relationships/hyperlink" Target="https://en.wikipedia.org/wiki/K-means_cluste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hyperlink" Target="https://en.wikipedia.org/wiki/DBSCA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aWzGGNrci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habr.com/post/322034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s://ru.wikipedia.org/wiki/%D0%9C%D0%B5%D1%82%D0%BE%D0%B4_%D0%B3%D0%BB%D0%B0%D0%B2%D0%BD%D1%8B%D1%85_%D0%BA%D0%BE%D0%BC%D0%BF%D0%BE%D0%BD%D0%B5%D0%BD%D1%82" TargetMode="External"/><Relationship Id="rId7" Type="http://schemas.openxmlformats.org/officeDocument/2006/relationships/hyperlink" Target="https://en.wikipedia.org/wiki/T-distributed_stochastic_neighbor_embedding" TargetMode="External"/><Relationship Id="rId2" Type="http://schemas.openxmlformats.org/officeDocument/2006/relationships/hyperlink" Target="https://vas3k.ru/blog/39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2%D0%B5%D1%80%D0%BE%D1%8F%D1%82%D0%BD%D0%BE%D1%81%D1%82%D0%BD%D1%8B%D0%B9_%D0%BB%D0%B0%D1%82%D0%B5%D0%BD%D1%82%D0%BD%D0%BE-%D1%81%D0%B5%D0%BC%D0%B0%D0%BD%D1%82%D0%B8%D1%87%D0%B5%D1%81%D0%BA%D0%B8%D0%B9_%D0%B0%D0%BD%D0%B0%D0%BB%D0%B8%D0%B7" TargetMode="External"/><Relationship Id="rId5" Type="http://schemas.openxmlformats.org/officeDocument/2006/relationships/hyperlink" Target="https://ru.wikipedia.org/wiki/%D0%9B%D0%B0%D1%82%D0%B5%D0%BD%D1%82%D0%BD%D0%BE%D0%B5_%D1%80%D0%B0%D0%B7%D0%BC%D0%B5%D1%89%D0%B5%D0%BD%D0%B8%D0%B5_%D0%94%D0%B8%D1%80%D0%B8%D1%85%D0%BB%D0%B5" TargetMode="External"/><Relationship Id="rId4" Type="http://schemas.openxmlformats.org/officeDocument/2006/relationships/hyperlink" Target="https://ru.wikipedia.org/wiki/%D0%A1%D0%B8%D0%BD%D0%B3%D1%83%D0%BB%D1%8F%D1%80%D0%BD%D0%BE%D0%B5_%D1%80%D0%B0%D0%B7%D0%BB%D0%BE%D0%B6%D0%B5%D0%BD%D0%B8%D0%B5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en.wikipedia.org/wiki/Association_rule_learnin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ate%E2%80%93action%E2%80%93reward%E2%80%93state%E2%80%93action" TargetMode="External"/><Relationship Id="rId2" Type="http://schemas.openxmlformats.org/officeDocument/2006/relationships/hyperlink" Target="https://ru.wikipedia.org/wiki/Q-%D0%BE%D0%B1%D1%83%D1%87%D0%B5%D0%BD%D0%B8%D0%B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s://ru.wikipedia.org/wiki/%D0%93%D0%B5%D0%BD%D0%B5%D1%82%D0%B8%D1%87%D0%B5%D1%81%D0%BA%D0%B8%D0%B9_%D0%B0%D0%BB%D0%B3%D0%BE%D1%80%D0%B8%D1%82%D0%BC" TargetMode="External"/><Relationship Id="rId4" Type="http://schemas.openxmlformats.org/officeDocument/2006/relationships/hyperlink" Target="https://medium.com/emergent-future/simple-reinforcement-learning-with-tensorflow-part-8-asynchronous-actor-critic-agents-a3c-c88f72a5e9f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plus1.ru/news/2016/01/25/mathematical" TargetMode="External"/><Relationship Id="rId2" Type="http://schemas.openxmlformats.org/officeDocument/2006/relationships/hyperlink" Target="https://nplus1.ru/news/2017/05/25/now-it-is-offici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C%D0%B0%D1%80%D0%BA%D0%BE%D0%B2%D1%81%D0%BA%D0%B8%D0%B9_%D0%BF%D1%80%D0%BE%D1%86%D0%B5%D1%81%D1%81" TargetMode="External"/><Relationship Id="rId2" Type="http://schemas.openxmlformats.org/officeDocument/2006/relationships/hyperlink" Target="https://www.youtube.com/watch?v=aCEvtRtNO-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_boosting" TargetMode="External"/><Relationship Id="rId2" Type="http://schemas.openxmlformats.org/officeDocument/2006/relationships/hyperlink" Target="https://ru.wikipedia.org/wiki/Random_fore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Bootstrap_aggregatin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4Wdy0Wc_xQ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2%D1%91%D1%80%D1%82%D0%BE%D1%87%D0%BD%D0%B0%D1%8F_%D0%BD%D0%B5%D0%B9%D1%80%D0%BE%D0%BD%D0%BD%D0%B0%D1%8F_%D1%81%D0%B5%D1%82%D1%8C" TargetMode="External"/><Relationship Id="rId2" Type="http://schemas.openxmlformats.org/officeDocument/2006/relationships/hyperlink" Target="https://ru.wikipedia.org/wiki/%D0%9F%D0%B5%D1%80%D1%86%D0%B5%D0%BF%D1%82%D1%80%D0%BE%D0%B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%D0%90%D0%B2%D1%82%D0%BE%D0%BA%D0%BE%D0%B4%D0%B8%D1%80%D0%BE%D0%B2%D1%89%D0%B8%D0%BA" TargetMode="External"/><Relationship Id="rId4" Type="http://schemas.openxmlformats.org/officeDocument/2006/relationships/hyperlink" Target="https://ru.wikipedia.org/wiki/%D0%A0%D0%B5%D0%BA%D1%83%D1%80%D1%80%D0%B5%D0%BD%D1%82%D0%BD%D0%B0%D1%8F_%D0%BD%D0%B5%D0%B9%D1%80%D0%BE%D0%BD%D0%BD%D0%B0%D1%8F_%D1%81%D0%B5%D1%82%D1%8C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hyperlink" Target="https://habr.com/post/18338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github.com/tensorflow/tensorflow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ru-RU" altLang="ru-RU" b="1" dirty="0">
                <a:solidFill>
                  <a:srgbClr val="0000FF"/>
                </a:solidFill>
              </a:rPr>
              <a:t>ТЕХНОЛОГИИ ИСКУССТВЕННОГО </a:t>
            </a:r>
            <a:br>
              <a:rPr lang="ru-RU" altLang="ru-RU" b="1" dirty="0">
                <a:solidFill>
                  <a:srgbClr val="0000FF"/>
                </a:solidFill>
              </a:rPr>
            </a:br>
            <a:r>
              <a:rPr lang="ru-RU" altLang="ru-RU" b="1" dirty="0">
                <a:solidFill>
                  <a:srgbClr val="0000FF"/>
                </a:solidFill>
              </a:rPr>
              <a:t>ИНТЕЛЛЕКТА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FontTx/>
              <a:buNone/>
            </a:pPr>
            <a:r>
              <a:rPr lang="ru-RU" altLang="ru-RU" sz="2800" b="1" dirty="0" smtClean="0">
                <a:solidFill>
                  <a:srgbClr val="0033CC"/>
                </a:solidFill>
              </a:rPr>
              <a:t>ТЕМА </a:t>
            </a:r>
            <a:r>
              <a:rPr lang="ru-RU" altLang="ru-RU" sz="2800" b="1" dirty="0">
                <a:solidFill>
                  <a:srgbClr val="0033CC"/>
                </a:solidFill>
              </a:rPr>
              <a:t>ЛЕКЦИИ:</a:t>
            </a:r>
            <a:r>
              <a:rPr lang="ru-RU" altLang="ru-RU" sz="2800" dirty="0">
                <a:solidFill>
                  <a:srgbClr val="0033CC"/>
                </a:solidFill>
              </a:rPr>
              <a:t> </a:t>
            </a:r>
          </a:p>
          <a:p>
            <a:pPr marL="0" indent="0" algn="ctr">
              <a:buFontTx/>
              <a:buNone/>
            </a:pPr>
            <a:r>
              <a:rPr lang="ru-RU" altLang="ru-RU" b="1" dirty="0" smtClean="0">
                <a:solidFill>
                  <a:srgbClr val="0033CC"/>
                </a:solidFill>
              </a:rPr>
              <a:t>ИНС. МАШИННОЕ </a:t>
            </a:r>
            <a:r>
              <a:rPr lang="ru-RU" altLang="ru-RU" b="1" dirty="0" smtClean="0">
                <a:solidFill>
                  <a:srgbClr val="0033CC"/>
                </a:solidFill>
              </a:rPr>
              <a:t>ОБУЧЕНИЕ</a:t>
            </a:r>
          </a:p>
          <a:p>
            <a:pPr marL="0" indent="0" algn="ctr">
              <a:buFontTx/>
              <a:buNone/>
            </a:pPr>
            <a:r>
              <a:rPr lang="ru-RU" altLang="ru-RU" sz="2600" b="1" dirty="0" smtClean="0">
                <a:solidFill>
                  <a:srgbClr val="0033CC"/>
                </a:solidFill>
              </a:rPr>
              <a:t>ОБЪЯСНИМЫЙ ИИ. СИЛЬНЫЙ И СЛАБЫЙ ИИ.</a:t>
            </a:r>
          </a:p>
          <a:p>
            <a:pPr marL="0" indent="0" algn="ctr">
              <a:buFontTx/>
              <a:buNone/>
            </a:pPr>
            <a:r>
              <a:rPr lang="ru-RU" altLang="ru-RU" sz="2600" b="1" dirty="0" smtClean="0">
                <a:solidFill>
                  <a:srgbClr val="0033CC"/>
                </a:solidFill>
              </a:rPr>
              <a:t>ДОВЕРЕННЫЙ ИИ. ЭТИКА ИИ.</a:t>
            </a:r>
            <a:endParaRPr lang="ru-RU" altLang="ru-RU" sz="2600" b="1" dirty="0" smtClean="0">
              <a:solidFill>
                <a:srgbClr val="0033CC"/>
              </a:solidFill>
            </a:endParaRPr>
          </a:p>
          <a:p>
            <a:pPr marL="0" indent="0" algn="ctr">
              <a:buFontTx/>
              <a:buNone/>
            </a:pPr>
            <a:r>
              <a:rPr lang="ru-RU" altLang="ru-RU" dirty="0" err="1" smtClean="0">
                <a:solidFill>
                  <a:srgbClr val="0000FF"/>
                </a:solidFill>
              </a:rPr>
              <a:t>Массель</a:t>
            </a:r>
            <a:r>
              <a:rPr lang="ru-RU" altLang="ru-RU" dirty="0" smtClean="0">
                <a:solidFill>
                  <a:srgbClr val="0000FF"/>
                </a:solidFill>
              </a:rPr>
              <a:t> </a:t>
            </a:r>
            <a:r>
              <a:rPr lang="ru-RU" altLang="ru-RU" dirty="0">
                <a:solidFill>
                  <a:srgbClr val="0000FF"/>
                </a:solidFill>
              </a:rPr>
              <a:t>Л.В., д.т.н., </a:t>
            </a:r>
            <a:r>
              <a:rPr lang="ru-RU" altLang="ru-RU" dirty="0" smtClean="0">
                <a:solidFill>
                  <a:srgbClr val="0000FF"/>
                </a:solidFill>
              </a:rPr>
              <a:t>профессор, </a:t>
            </a:r>
          </a:p>
          <a:p>
            <a:pPr marL="0" indent="0" algn="ctr">
              <a:buFontTx/>
              <a:buNone/>
            </a:pPr>
            <a:r>
              <a:rPr lang="ru-RU" altLang="ru-RU" dirty="0" err="1" smtClean="0">
                <a:solidFill>
                  <a:srgbClr val="0000FF"/>
                </a:solidFill>
              </a:rPr>
              <a:t>Массель</a:t>
            </a:r>
            <a:r>
              <a:rPr lang="ru-RU" altLang="ru-RU" dirty="0" smtClean="0">
                <a:solidFill>
                  <a:srgbClr val="0000FF"/>
                </a:solidFill>
              </a:rPr>
              <a:t> А.Г., к.т.н., доцент, </a:t>
            </a:r>
          </a:p>
          <a:p>
            <a:pPr marL="0" indent="0" algn="ctr">
              <a:buNone/>
            </a:pPr>
            <a:r>
              <a:rPr lang="ru-RU" altLang="ru-RU" dirty="0" smtClean="0">
                <a:solidFill>
                  <a:srgbClr val="0000FF"/>
                </a:solidFill>
              </a:rPr>
              <a:t>Отдел </a:t>
            </a:r>
            <a:r>
              <a:rPr lang="ru-RU" altLang="ru-RU" dirty="0">
                <a:solidFill>
                  <a:srgbClr val="0000FF"/>
                </a:solidFill>
              </a:rPr>
              <a:t>«Системы искусственного интеллекта в энергетике» ИСЭМ СО РАН, </a:t>
            </a:r>
          </a:p>
          <a:p>
            <a:pPr marL="0" indent="0" algn="ctr">
              <a:buFontTx/>
              <a:buNone/>
            </a:pPr>
            <a:r>
              <a:rPr lang="ru-RU" altLang="ru-RU" dirty="0" smtClean="0">
                <a:solidFill>
                  <a:srgbClr val="0000FF"/>
                </a:solidFill>
              </a:rPr>
              <a:t>Институт </a:t>
            </a:r>
            <a:r>
              <a:rPr lang="ru-RU" altLang="ru-RU" dirty="0">
                <a:solidFill>
                  <a:srgbClr val="0000FF"/>
                </a:solidFill>
              </a:rPr>
              <a:t>информационных технологий и анализа данных ИРНИТУ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470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Alex\Documents\7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3266"/>
            <a:ext cx="8064896" cy="665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6829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Alex\Documents\7s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9144000" cy="608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63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Классическое обучение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Alex\Documents\7r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041000" cy="49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2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с учителем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Классическое обучение любят делить на две категории — с учителем и без. Часто можно встретить их английские наименования — </a:t>
            </a:r>
            <a:r>
              <a:rPr lang="ru-RU" dirty="0" err="1"/>
              <a:t>Supervised</a:t>
            </a:r>
            <a:r>
              <a:rPr lang="ru-RU" dirty="0"/>
              <a:t> и </a:t>
            </a:r>
            <a:r>
              <a:rPr lang="ru-RU" dirty="0" err="1"/>
              <a:t>Unsupervised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.</a:t>
            </a:r>
          </a:p>
          <a:p>
            <a:r>
              <a:rPr lang="ru-RU" dirty="0"/>
              <a:t>В первом случае у машины есть некий учитель, который говорит ей как правильно. Рассказывает, что на этой картинке кошка, а на этой собака. То есть учитель уже заранее разделил (разметил) все данные на кошек и собак, а машина учится на конкретных примерах</a:t>
            </a:r>
            <a:r>
              <a:rPr lang="ru-RU" dirty="0" smtClean="0"/>
              <a:t>.</a:t>
            </a:r>
          </a:p>
          <a:p>
            <a:r>
              <a:rPr lang="ru-RU" dirty="0"/>
              <a:t>Очевидно, что с учителем машина обучится быстрее и точнее, потому в боевых задачах его используют намного чаще. Эти задачи делятся на два типа: </a:t>
            </a:r>
            <a:r>
              <a:rPr lang="ru-RU" b="1" dirty="0"/>
              <a:t>классификация — предсказание категории объекта, и регрессия — предсказание места на числовой прямой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227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Классификация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5987008" cy="4525963"/>
          </a:xfrm>
        </p:spPr>
        <p:txBody>
          <a:bodyPr>
            <a:normAutofit fontScale="62500" lnSpcReduction="20000"/>
          </a:bodyPr>
          <a:lstStyle/>
          <a:p>
            <a:endParaRPr lang="ru-RU" dirty="0"/>
          </a:p>
          <a:p>
            <a:r>
              <a:rPr lang="ru-RU" i="1" dirty="0"/>
              <a:t>«Разделяет объекты по заранее известному признаку. Носки по цветам, документы по языкам, музыку по жанрам»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Спам-фильтры</a:t>
            </a:r>
          </a:p>
          <a:p>
            <a:r>
              <a:rPr lang="ru-RU" dirty="0"/>
              <a:t>Определение языка</a:t>
            </a:r>
          </a:p>
          <a:p>
            <a:r>
              <a:rPr lang="ru-RU" dirty="0"/>
              <a:t>Поиск похожих документов</a:t>
            </a:r>
          </a:p>
          <a:p>
            <a:r>
              <a:rPr lang="ru-RU" dirty="0"/>
              <a:t>Анализ тональности</a:t>
            </a:r>
          </a:p>
          <a:p>
            <a:r>
              <a:rPr lang="ru-RU" dirty="0"/>
              <a:t>Распознавание рукописных букв и цифр</a:t>
            </a:r>
          </a:p>
          <a:p>
            <a:r>
              <a:rPr lang="ru-RU" dirty="0"/>
              <a:t>Определение подозрительных транзакций</a:t>
            </a:r>
          </a:p>
          <a:p>
            <a:r>
              <a:rPr lang="ru-RU" dirty="0"/>
              <a:t>Популярные алгоритмы: </a:t>
            </a:r>
            <a:r>
              <a:rPr lang="ru-RU" dirty="0">
                <a:hlinkClick r:id="rId2"/>
              </a:rPr>
              <a:t>Наивный Байес</a:t>
            </a:r>
            <a:r>
              <a:rPr lang="ru-RU" dirty="0"/>
              <a:t>, </a:t>
            </a:r>
            <a:r>
              <a:rPr lang="ru-RU" dirty="0">
                <a:hlinkClick r:id="rId3"/>
              </a:rPr>
              <a:t>Деревья Решений</a:t>
            </a:r>
            <a:r>
              <a:rPr lang="ru-RU" dirty="0"/>
              <a:t>, </a:t>
            </a:r>
            <a:r>
              <a:rPr lang="ru-RU" dirty="0">
                <a:hlinkClick r:id="rId4"/>
              </a:rPr>
              <a:t>Логистическая Регрессия</a:t>
            </a:r>
            <a:r>
              <a:rPr lang="ru-RU" dirty="0"/>
              <a:t>, </a:t>
            </a:r>
            <a:r>
              <a:rPr lang="ru-RU" dirty="0">
                <a:hlinkClick r:id="rId5"/>
              </a:rPr>
              <a:t>K-ближайших соседей</a:t>
            </a:r>
            <a:r>
              <a:rPr lang="ru-RU" dirty="0"/>
              <a:t>, </a:t>
            </a:r>
            <a:r>
              <a:rPr lang="ru-RU" dirty="0">
                <a:hlinkClick r:id="rId6"/>
              </a:rPr>
              <a:t>Машины Опорных Векторов</a:t>
            </a:r>
            <a:endParaRPr lang="ru-RU" dirty="0"/>
          </a:p>
        </p:txBody>
      </p:sp>
      <p:pic>
        <p:nvPicPr>
          <p:cNvPr id="7170" name="Picture 2" descr="C:\Users\Alex\Documents\7qx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562" y="692696"/>
            <a:ext cx="2936404" cy="32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77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Возьмем другой пример полезной классификации. Вот берёте вы кредит в банке. Как банку удостовериться, вернёте вы его или нет? Точно никак, но у банка есть тысячи профилей других людей, которые уже брали кредит до вас. Там указан их возраст, образование, должность, уровень зарплаты и главное — кто из них вернул кредит, а с кем возникли проблемы.</a:t>
            </a:r>
          </a:p>
        </p:txBody>
      </p:sp>
    </p:spTree>
    <p:extLst>
      <p:ext uri="{BB962C8B-B14F-4D97-AF65-F5344CB8AC3E}">
        <p14:creationId xmlns:p14="http://schemas.microsoft.com/office/powerpoint/2010/main" val="1606397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Да, все догадались, где здесь данные и какой надо предсказать результат. Обучим машину, найдём закономерности, получим ответ — вопрос не в этом. Проблема в том, что банк не может слепо доверять ответу машины, без объяснений. Вдруг сбой, злые хакеры или бухой админ решил </a:t>
            </a:r>
            <a:r>
              <a:rPr lang="ru-RU" i="1" dirty="0" err="1"/>
              <a:t>скриптик</a:t>
            </a:r>
            <a:r>
              <a:rPr lang="ru-RU" i="1" dirty="0"/>
              <a:t> исправить</a:t>
            </a:r>
            <a:r>
              <a:rPr lang="ru-RU" dirty="0"/>
              <a:t>.</a:t>
            </a:r>
          </a:p>
          <a:p>
            <a:r>
              <a:rPr lang="ru-RU" dirty="0"/>
              <a:t>Для этой задачи придумали </a:t>
            </a:r>
            <a:r>
              <a:rPr lang="ru-RU" dirty="0">
                <a:hlinkClick r:id="rId2"/>
              </a:rPr>
              <a:t>Деревья Решений</a:t>
            </a:r>
            <a:r>
              <a:rPr lang="ru-RU" dirty="0"/>
              <a:t>. Машина автоматически разделяет все данные по вопросам, ответы на которые «да» или «нет». Вопросы могут быть не совсем адекватными с точки зрения человека, например </a:t>
            </a:r>
            <a:r>
              <a:rPr lang="ru-RU" i="1" dirty="0"/>
              <a:t>«зарплата заёмщика больше, чем 25934 рубля?»</a:t>
            </a:r>
            <a:r>
              <a:rPr lang="ru-RU" dirty="0"/>
              <a:t>, но машина придумывает их так, чтобы на каждом шаге разбиение было самым точным.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914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Alex\Documents\7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"/>
            <a:ext cx="9144000" cy="614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86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Но самым популярным методом классической классификации заслуженно является </a:t>
            </a:r>
            <a:r>
              <a:rPr lang="ru-RU" dirty="0">
                <a:hlinkClick r:id="rId2"/>
              </a:rPr>
              <a:t>Метод Опорных Векторов (SVM)</a:t>
            </a:r>
            <a:r>
              <a:rPr lang="ru-RU" dirty="0"/>
              <a:t>. Им классифицировали уже всё: виды растений, лица на фотографиях, документы по </a:t>
            </a:r>
            <a:r>
              <a:rPr lang="ru-RU" dirty="0" smtClean="0"/>
              <a:t>тематикам</a:t>
            </a:r>
          </a:p>
          <a:p>
            <a:r>
              <a:rPr lang="ru-RU" dirty="0"/>
              <a:t>Идея SVM по своей сути проста — он ищет, как так провести две прямые между категориями, чтобы между ними образовался наибольший зазор. </a:t>
            </a:r>
          </a:p>
        </p:txBody>
      </p:sp>
    </p:spTree>
    <p:extLst>
      <p:ext uri="{BB962C8B-B14F-4D97-AF65-F5344CB8AC3E}">
        <p14:creationId xmlns:p14="http://schemas.microsoft.com/office/powerpoint/2010/main" val="1639132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218" name="Picture 2" descr="C:\Users\Alex\Documents\7r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56" y="1006672"/>
            <a:ext cx="9144000" cy="58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88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Три составляющие обучения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 машинного обучения — предсказать результат по входным данным. Чем разнообразнее входные данные, тем проще машине найти закономерности и тем точнее результат.</a:t>
            </a:r>
          </a:p>
        </p:txBody>
      </p:sp>
    </p:spTree>
    <p:extLst>
      <p:ext uri="{BB962C8B-B14F-4D97-AF65-F5344CB8AC3E}">
        <p14:creationId xmlns:p14="http://schemas.microsoft.com/office/powerpoint/2010/main" val="814342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У классификации есть полезная обратная сторона — поиск аномалий. Когда какой-то признак объекта сильно не вписывается в наши классы, мы ярко подсвечиваем его на экране. Сейчас так делают в медицине: компьютер подсвечивает врачу все подозрительные области МРТ или выделяет отклонения в анализах. На биржах таким же образом определяют нестандартных игроков, которые скорее всего являются инсайдерами. Научив компьютер «как правильно», мы автоматически получаем и обратный классификатор — как неправильно.</a:t>
            </a:r>
          </a:p>
          <a:p>
            <a:r>
              <a:rPr lang="ru-RU" dirty="0"/>
              <a:t>Сегодня для классификации всё чаще используют </a:t>
            </a:r>
            <a:r>
              <a:rPr lang="ru-RU" dirty="0" err="1"/>
              <a:t>нейросети</a:t>
            </a:r>
            <a:r>
              <a:rPr lang="ru-RU" dirty="0"/>
              <a:t>, ведь по сути их для этого и изобрели.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6771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Регрессия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525963"/>
          </a:xfrm>
        </p:spPr>
        <p:txBody>
          <a:bodyPr>
            <a:normAutofit fontScale="70000" lnSpcReduction="20000"/>
          </a:bodyPr>
          <a:lstStyle/>
          <a:p>
            <a:endParaRPr lang="ru-RU" dirty="0"/>
          </a:p>
          <a:p>
            <a:r>
              <a:rPr lang="ru-RU" i="1" dirty="0"/>
              <a:t>«Нарисуй линию вдоль моих точек. Да, это машинное обучение»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Прогноз стоимости ценных бумаг</a:t>
            </a:r>
          </a:p>
          <a:p>
            <a:r>
              <a:rPr lang="ru-RU" dirty="0"/>
              <a:t>Анализ спроса, объема продаж</a:t>
            </a:r>
          </a:p>
          <a:p>
            <a:r>
              <a:rPr lang="ru-RU" dirty="0"/>
              <a:t>Медицинские диагнозы</a:t>
            </a:r>
          </a:p>
          <a:p>
            <a:r>
              <a:rPr lang="ru-RU" dirty="0"/>
              <a:t>Любые зависимости числа от времени</a:t>
            </a:r>
          </a:p>
          <a:p>
            <a:r>
              <a:rPr lang="ru-RU" dirty="0"/>
              <a:t>Популярные алгоритмы: </a:t>
            </a:r>
            <a:r>
              <a:rPr lang="ru-RU" dirty="0">
                <a:hlinkClick r:id="rId2"/>
              </a:rPr>
              <a:t>Линейная или Полиномиальная Регрессия</a:t>
            </a:r>
            <a:endParaRPr lang="ru-RU" dirty="0"/>
          </a:p>
          <a:p>
            <a:endParaRPr lang="ru-RU" dirty="0"/>
          </a:p>
        </p:txBody>
      </p:sp>
      <p:pic>
        <p:nvPicPr>
          <p:cNvPr id="10242" name="Picture 2" descr="C:\Users\Alex\Documents\7q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08720"/>
            <a:ext cx="2870448" cy="287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014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Регрессия — та же классификация, только вместо категории мы предсказываем число. Стоимость автомобиля по его пробегу, количество пробок по времени суток, объем спроса на товар от роста компании </a:t>
            </a:r>
            <a:r>
              <a:rPr lang="ru-RU" dirty="0" err="1"/>
              <a:t>и.т.д</a:t>
            </a:r>
            <a:r>
              <a:rPr lang="ru-RU" dirty="0"/>
              <a:t>. На регрессию идеально ложатся любые задачи, где есть зависимость от времени.</a:t>
            </a:r>
          </a:p>
          <a:p>
            <a:r>
              <a:rPr lang="ru-RU" dirty="0"/>
              <a:t>Регрессию очень любят финансисты и аналитики, она встроена даже в </a:t>
            </a:r>
            <a:r>
              <a:rPr lang="ru-RU" dirty="0" err="1"/>
              <a:t>Excel</a:t>
            </a:r>
            <a:r>
              <a:rPr lang="ru-RU" dirty="0"/>
              <a:t>. Внутри всё работает, опять же, банально: машина тупо пытается нарисовать линию, которая в среднем отражает зависимость. Правда, в отличии от человека с фломастером и </a:t>
            </a:r>
            <a:r>
              <a:rPr lang="ru-RU" dirty="0" err="1"/>
              <a:t>вайтбордом</a:t>
            </a:r>
            <a:r>
              <a:rPr lang="ru-RU" dirty="0"/>
              <a:t>, делает она это математически точно — считая среднее расстояние до каждой точки и пытаясь всем угодить.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8220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6" name="Picture 2" descr="C:\Users\Alex\Documents\7r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7864370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70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Схожесть регрессии и классификации подтверждается еще и тем, что многие классификаторы, после небольшого тюнинга, превращаются в регрессоры. Например, мы можем не просто смотреть к какому классу принадлежит объект, а запоминать, насколько он близок — и вот, у нас регрессия.</a:t>
            </a:r>
          </a:p>
        </p:txBody>
      </p:sp>
    </p:spTree>
    <p:extLst>
      <p:ext uri="{BB962C8B-B14F-4D97-AF65-F5344CB8AC3E}">
        <p14:creationId xmlns:p14="http://schemas.microsoft.com/office/powerpoint/2010/main" val="480930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без учителя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Обучение без учителя (</a:t>
            </a:r>
            <a:r>
              <a:rPr lang="ru-RU" dirty="0" err="1"/>
              <a:t>Unsupervised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) было изобретено позже, аж в 90-е, и на практике используется реже. Но бывают задачи, где у нас просто нет выбора.</a:t>
            </a:r>
          </a:p>
          <a:p>
            <a:r>
              <a:rPr lang="ru-RU" dirty="0"/>
              <a:t>Размеченные данные, как я сказал, дорогая редкость. Но что делать если я хочу, например, написать классификатор автобусов — идти на улицу руками фотографировать миллион сраных </a:t>
            </a:r>
            <a:r>
              <a:rPr lang="ru-RU" dirty="0" err="1"/>
              <a:t>икарусов</a:t>
            </a:r>
            <a:r>
              <a:rPr lang="ru-RU" dirty="0"/>
              <a:t> и подписывать где какой? Так и жизнь вся пройдёт, а у меня еще игры в </a:t>
            </a:r>
            <a:r>
              <a:rPr lang="ru-RU" dirty="0" err="1"/>
              <a:t>стиме</a:t>
            </a:r>
            <a:r>
              <a:rPr lang="ru-RU" dirty="0"/>
              <a:t> не пройдены.</a:t>
            </a:r>
          </a:p>
          <a:p>
            <a:r>
              <a:rPr lang="ru-RU" dirty="0"/>
              <a:t>Когда нет разметки, есть надежда на капитализм, социальное расслоение и миллион китайцев из сервисов типа </a:t>
            </a:r>
            <a:r>
              <a:rPr lang="ru-RU" dirty="0" err="1">
                <a:hlinkClick r:id="rId2"/>
              </a:rPr>
              <a:t>Яндекс.Толока</a:t>
            </a:r>
            <a:r>
              <a:rPr lang="ru-RU" dirty="0"/>
              <a:t>, которые готовы делать для вас что угодно за пять центов. Так обычно и поступают на практике. А вы думали где Яндекс берёт все свои крутые </a:t>
            </a:r>
            <a:r>
              <a:rPr lang="ru-RU" dirty="0" err="1"/>
              <a:t>датасеты</a:t>
            </a:r>
            <a:r>
              <a:rPr lang="ru-RU" dirty="0"/>
              <a:t>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5561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Кластеризация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330824" cy="4525963"/>
          </a:xfrm>
        </p:spPr>
        <p:txBody>
          <a:bodyPr>
            <a:normAutofit fontScale="62500" lnSpcReduction="20000"/>
          </a:bodyPr>
          <a:lstStyle/>
          <a:p>
            <a:r>
              <a:rPr lang="ru-RU" i="1" dirty="0"/>
              <a:t>«Разделяет объекты по неизвестному признаку. Машина сама решает как лучше»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Сегментация рынка (типов покупателей, лояльности)</a:t>
            </a:r>
          </a:p>
          <a:p>
            <a:r>
              <a:rPr lang="ru-RU" dirty="0"/>
              <a:t>Объединение близких точек на карте</a:t>
            </a:r>
          </a:p>
          <a:p>
            <a:r>
              <a:rPr lang="ru-RU" dirty="0"/>
              <a:t>Сжатие изображений</a:t>
            </a:r>
          </a:p>
          <a:p>
            <a:r>
              <a:rPr lang="ru-RU" dirty="0"/>
              <a:t>Анализ и разметки новых данных</a:t>
            </a:r>
          </a:p>
          <a:p>
            <a:r>
              <a:rPr lang="ru-RU" dirty="0"/>
              <a:t>Детекторы аномального поведения</a:t>
            </a:r>
          </a:p>
          <a:p>
            <a:r>
              <a:rPr lang="ru-RU" dirty="0"/>
              <a:t>Популярные алгоритмы: </a:t>
            </a:r>
            <a:r>
              <a:rPr lang="ru-RU" dirty="0">
                <a:hlinkClick r:id="rId2"/>
              </a:rPr>
              <a:t>Метод K-средних</a:t>
            </a:r>
            <a:r>
              <a:rPr lang="ru-RU" dirty="0"/>
              <a:t>, </a:t>
            </a:r>
            <a:r>
              <a:rPr lang="ru-RU" dirty="0" err="1">
                <a:hlinkClick r:id="rId3"/>
              </a:rPr>
              <a:t>Mean-Shift</a:t>
            </a:r>
            <a:r>
              <a:rPr lang="ru-RU" dirty="0"/>
              <a:t>, </a:t>
            </a:r>
            <a:r>
              <a:rPr lang="ru-RU" dirty="0">
                <a:hlinkClick r:id="rId4"/>
              </a:rPr>
              <a:t>DBSCAN</a:t>
            </a:r>
            <a:endParaRPr lang="ru-RU" dirty="0"/>
          </a:p>
          <a:p>
            <a:endParaRPr lang="ru-RU" dirty="0"/>
          </a:p>
        </p:txBody>
      </p:sp>
      <p:pic>
        <p:nvPicPr>
          <p:cNvPr id="12290" name="Picture 2" descr="C:\Users\Alex\Documents\7q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20" y="836712"/>
            <a:ext cx="388843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46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Кластеризация — это классификация, но без заранее известных классов. Она сама ищет похожие объекты и объединяет их в кластеры. Количество кластеров можно задать заранее или доверить это машине. Похожесть объектов машина определяет по тем признакам, которые мы ей разметили — у кого много схожих характеристик, тех давай в один класс.</a:t>
            </a:r>
          </a:p>
          <a:p>
            <a:r>
              <a:rPr lang="ru-RU" dirty="0"/>
              <a:t>Отличный пример кластеризации — маркеры на картах в вебе</a:t>
            </a:r>
            <a:r>
              <a:rPr lang="ru-RU" dirty="0" smtClean="0"/>
              <a:t>.</a:t>
            </a:r>
          </a:p>
          <a:p>
            <a:r>
              <a:rPr lang="ru-RU" dirty="0"/>
              <a:t>Более сложные примеры кластеризации можно вспомнить в приложениях </a:t>
            </a:r>
            <a:r>
              <a:rPr lang="ru-RU" dirty="0" err="1"/>
              <a:t>iPhoto</a:t>
            </a:r>
            <a:r>
              <a:rPr lang="ru-RU" dirty="0"/>
              <a:t> или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Photos</a:t>
            </a:r>
            <a:r>
              <a:rPr lang="ru-RU" dirty="0"/>
              <a:t>, которые находят лица людей на фотографиях и группируют их в альбомы. Приложение не знает как зовут ваших друзей, но может отличить их по характерным чертам лица. Типичная кластеризация.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6653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Сжатие изображений — еще одна популярная проблема. Сохраняя картинку в PNG, вы можете установить палитру, скажем, в 32 цвета. Тогда кластеризация найдёт все «примерно красные» пиксели изображения, высчитает из них «средний красный по больнице» и заменит все красные на него. Меньше цветов — меньше файл.</a:t>
            </a:r>
          </a:p>
          <a:p>
            <a:r>
              <a:rPr lang="ru-RU" dirty="0"/>
              <a:t>Проблема только, как быть с цветами типа </a:t>
            </a:r>
            <a:r>
              <a:rPr lang="ru-RU" dirty="0" err="1"/>
              <a:t>Cyan</a:t>
            </a:r>
            <a:r>
              <a:rPr lang="ru-RU" dirty="0"/>
              <a:t> ◼︎ — вот он ближе к зеленому или синему? Тут нам поможет популярный алгоритм кластеризации — </a:t>
            </a:r>
            <a:r>
              <a:rPr lang="ru-RU" dirty="0">
                <a:hlinkClick r:id="rId2"/>
              </a:rPr>
              <a:t>Метод К-средних (K-</a:t>
            </a:r>
            <a:r>
              <a:rPr lang="ru-RU" dirty="0" err="1">
                <a:hlinkClick r:id="rId2"/>
              </a:rPr>
              <a:t>Means</a:t>
            </a:r>
            <a:r>
              <a:rPr lang="ru-RU" dirty="0">
                <a:hlinkClick r:id="rId2"/>
              </a:rPr>
              <a:t>)</a:t>
            </a:r>
            <a:r>
              <a:rPr lang="ru-RU" dirty="0"/>
              <a:t>. Мы случайным образом бросаем на палитру цветов наши 32 точки, обзывая их </a:t>
            </a:r>
            <a:r>
              <a:rPr lang="ru-RU" dirty="0" err="1"/>
              <a:t>центроидами</a:t>
            </a:r>
            <a:r>
              <a:rPr lang="ru-RU" dirty="0"/>
              <a:t>. Все остальные точки относим к ближайшему </a:t>
            </a:r>
            <a:r>
              <a:rPr lang="ru-RU" dirty="0" err="1"/>
              <a:t>центроиду</a:t>
            </a:r>
            <a:r>
              <a:rPr lang="ru-RU" dirty="0"/>
              <a:t> от них — получаются как бы созвездия из самых близких цветов. Затем двигаем </a:t>
            </a:r>
            <a:r>
              <a:rPr lang="ru-RU" dirty="0" err="1"/>
              <a:t>центроид</a:t>
            </a:r>
            <a:r>
              <a:rPr lang="ru-RU" dirty="0"/>
              <a:t> в центр своего созвездия и повторяем пока </a:t>
            </a:r>
            <a:r>
              <a:rPr lang="ru-RU" dirty="0" err="1"/>
              <a:t>центроиды</a:t>
            </a:r>
            <a:r>
              <a:rPr lang="ru-RU" dirty="0"/>
              <a:t> не перестанут двигаться. Кластеры обнаружены, стабильны и их ровно 32 как и надо было.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65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 descr="C:\Users\Alex\Documents\7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6632"/>
            <a:ext cx="7992868" cy="645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5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Данные 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Хотим </a:t>
            </a:r>
            <a:r>
              <a:rPr lang="ru-RU" dirty="0"/>
              <a:t>определять спам — нужны примеры спам-писем, предсказывать курс акций — нужна история цен, узнать интересы пользователя — нужны его лайки или посты. Данных нужно как можно больше. Десятки тысяч примеров — это самый злой минимум для отчаянных.</a:t>
            </a:r>
          </a:p>
        </p:txBody>
      </p:sp>
    </p:spTree>
    <p:extLst>
      <p:ext uri="{BB962C8B-B14F-4D97-AF65-F5344CB8AC3E}">
        <p14:creationId xmlns:p14="http://schemas.microsoft.com/office/powerpoint/2010/main" val="1310968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Искать </a:t>
            </a:r>
            <a:r>
              <a:rPr lang="ru-RU" dirty="0" err="1"/>
              <a:t>центроиды</a:t>
            </a:r>
            <a:r>
              <a:rPr lang="ru-RU" dirty="0"/>
              <a:t> удобно и просто, но в реальных задачах кластеры могут быть совсем не круглой формы. Вот вы геолог, которому нужно найти на карте схожие по структуре горные породы — ваши кластеры не только будут вложены друг в друга, но вы ещё и не знаете сколько их вообще получится.</a:t>
            </a:r>
          </a:p>
          <a:p>
            <a:r>
              <a:rPr lang="ru-RU" dirty="0"/>
              <a:t>Хитрым задачам — хитрые методы. </a:t>
            </a:r>
            <a:r>
              <a:rPr lang="ru-RU" dirty="0">
                <a:hlinkClick r:id="rId2"/>
              </a:rPr>
              <a:t>DBSCAN</a:t>
            </a:r>
            <a:r>
              <a:rPr lang="ru-RU" dirty="0"/>
              <a:t>, например. Он сам находит скопления точек и строит вокруг кластеры. Его легко понять, если представить, что точки — это люди на площади. Находим трёх любых близко стоящих человека и говорим им взяться за руки. Затем они начинают брать за руку тех, до кого могут дотянуться. Так по цепочке, пока никто больше не сможет взять кого-то за руку — это и будет первый кластер. Повторяем, пока не поделим всех. Те, кому вообще некого брать за руку — это выбросы, аномалии.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6826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8" name="Picture 2" descr="C:\Users\Alex\Documents\1_tc8UF-h0nQqUfLC8-0uIn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1" y="764704"/>
            <a:ext cx="6429375" cy="497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38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Уменьшение Размерности (Обобщение)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906888" cy="4525963"/>
          </a:xfrm>
        </p:spPr>
        <p:txBody>
          <a:bodyPr>
            <a:normAutofit fontScale="62500" lnSpcReduction="20000"/>
          </a:bodyPr>
          <a:lstStyle/>
          <a:p>
            <a:endParaRPr lang="ru-RU" dirty="0"/>
          </a:p>
          <a:p>
            <a:r>
              <a:rPr lang="ru-RU" i="1" dirty="0"/>
              <a:t>«Собирает конкретные признаки в абстракции более высокого уровня»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Рекомендательные Системы (★)</a:t>
            </a:r>
          </a:p>
          <a:p>
            <a:r>
              <a:rPr lang="ru-RU" dirty="0"/>
              <a:t>Красивые визуализации</a:t>
            </a:r>
          </a:p>
          <a:p>
            <a:r>
              <a:rPr lang="ru-RU" dirty="0"/>
              <a:t>Определение тематики и поиска похожих документов</a:t>
            </a:r>
          </a:p>
          <a:p>
            <a:r>
              <a:rPr lang="ru-RU" dirty="0">
                <a:hlinkClick r:id="rId2"/>
              </a:rPr>
              <a:t>Анализ </a:t>
            </a:r>
            <a:r>
              <a:rPr lang="ru-RU" dirty="0" err="1">
                <a:hlinkClick r:id="rId2"/>
              </a:rPr>
              <a:t>фейковых</a:t>
            </a:r>
            <a:r>
              <a:rPr lang="ru-RU" dirty="0">
                <a:hlinkClick r:id="rId2"/>
              </a:rPr>
              <a:t> изображений</a:t>
            </a:r>
            <a:endParaRPr lang="ru-RU" dirty="0"/>
          </a:p>
          <a:p>
            <a:r>
              <a:rPr lang="ru-RU" dirty="0"/>
              <a:t>Риск-менеджмент</a:t>
            </a:r>
          </a:p>
          <a:p>
            <a:r>
              <a:rPr lang="ru-RU" dirty="0"/>
              <a:t>Популярные алгоритмы: </a:t>
            </a:r>
            <a:r>
              <a:rPr lang="ru-RU" dirty="0">
                <a:hlinkClick r:id="rId3"/>
              </a:rPr>
              <a:t>Метод главных компонент</a:t>
            </a:r>
            <a:r>
              <a:rPr lang="ru-RU" dirty="0"/>
              <a:t> (PCA), </a:t>
            </a:r>
            <a:r>
              <a:rPr lang="ru-RU" dirty="0">
                <a:hlinkClick r:id="rId4"/>
              </a:rPr>
              <a:t>Сингулярное разложение</a:t>
            </a:r>
            <a:r>
              <a:rPr lang="ru-RU" dirty="0"/>
              <a:t> (SVD), </a:t>
            </a:r>
            <a:r>
              <a:rPr lang="ru-RU" dirty="0">
                <a:hlinkClick r:id="rId5"/>
              </a:rPr>
              <a:t>Латентное размещение Дирихле</a:t>
            </a:r>
            <a:r>
              <a:rPr lang="ru-RU" dirty="0"/>
              <a:t> (LDA), </a:t>
            </a:r>
            <a:r>
              <a:rPr lang="ru-RU" dirty="0">
                <a:hlinkClick r:id="rId6"/>
              </a:rPr>
              <a:t>Латентно-семантический анализ</a:t>
            </a:r>
            <a:r>
              <a:rPr lang="ru-RU" dirty="0"/>
              <a:t> (LSA, </a:t>
            </a:r>
            <a:r>
              <a:rPr lang="ru-RU" dirty="0" err="1"/>
              <a:t>pLSA</a:t>
            </a:r>
            <a:r>
              <a:rPr lang="ru-RU" dirty="0"/>
              <a:t>, GLSA), </a:t>
            </a:r>
            <a:r>
              <a:rPr lang="ru-RU" dirty="0">
                <a:hlinkClick r:id="rId7"/>
              </a:rPr>
              <a:t>t-SNE</a:t>
            </a:r>
            <a:r>
              <a:rPr lang="ru-RU" dirty="0"/>
              <a:t> (для визуализации)</a:t>
            </a:r>
          </a:p>
          <a:p>
            <a:endParaRPr lang="ru-RU" dirty="0"/>
          </a:p>
        </p:txBody>
      </p:sp>
      <p:pic>
        <p:nvPicPr>
          <p:cNvPr id="15362" name="Picture 2" descr="C:\Users\Alex\Documents\7r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12776"/>
            <a:ext cx="3446512" cy="34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0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Изначально это были методы </a:t>
            </a:r>
            <a:r>
              <a:rPr lang="ru-RU" dirty="0" err="1"/>
              <a:t>хардкорных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Scientist'ов</a:t>
            </a:r>
            <a:r>
              <a:rPr lang="ru-RU" dirty="0"/>
              <a:t>, которым сгружали две фуры цифр и говорили найти там что-нибудь интересное. Когда </a:t>
            </a:r>
            <a:r>
              <a:rPr lang="ru-RU" i="1" dirty="0"/>
              <a:t>просто строить графики в </a:t>
            </a:r>
            <a:r>
              <a:rPr lang="ru-RU" i="1" dirty="0" err="1"/>
              <a:t>экселе</a:t>
            </a:r>
            <a:r>
              <a:rPr lang="ru-RU" dirty="0"/>
              <a:t> уже не помогало, они придумали напрячь машины искать закономерности вместо них. Так у них появились методы, которые назвали </a:t>
            </a:r>
            <a:r>
              <a:rPr lang="ru-RU" dirty="0" err="1"/>
              <a:t>Dimension</a:t>
            </a:r>
            <a:r>
              <a:rPr lang="ru-RU" dirty="0"/>
              <a:t> </a:t>
            </a:r>
            <a:r>
              <a:rPr lang="ru-RU" dirty="0" err="1"/>
              <a:t>Reduction</a:t>
            </a:r>
            <a:r>
              <a:rPr lang="ru-RU" dirty="0"/>
              <a:t> или </a:t>
            </a:r>
            <a:r>
              <a:rPr lang="ru-RU" dirty="0" err="1"/>
              <a:t>Feature</a:t>
            </a:r>
            <a:r>
              <a:rPr lang="ru-RU" dirty="0"/>
              <a:t> </a:t>
            </a:r>
            <a:r>
              <a:rPr lang="ru-RU" dirty="0" err="1"/>
              <a:t>Learning</a:t>
            </a:r>
            <a:r>
              <a:rPr lang="ru-RU" dirty="0"/>
              <a:t>.</a:t>
            </a:r>
          </a:p>
          <a:p>
            <a:r>
              <a:rPr lang="ru-RU" dirty="0" smtClean="0"/>
              <a:t>Для </a:t>
            </a:r>
            <a:r>
              <a:rPr lang="ru-RU" dirty="0"/>
              <a:t>нас практическая польза их методов в том, что мы можем объединить несколько признаков в один и получить абстракцию. Например, собаки с треугольными ушами, длинными носами и большими хвостами соединяются в полезную абстракцию «овчарки». Да, мы теряем информацию о конкретных овчарках, но новая абстракция всяко полезнее этих лишних деталей. Плюс, обучение на меньшем количестве размерностей идёт сильно быстрее.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7899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7" name="Picture 3" descr="C:\Users\Alex\Documents\7r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60648"/>
            <a:ext cx="9144000" cy="567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879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Другое мега-популярное применение метода уменьшения размерности нашли в рекомендательных системах и </a:t>
            </a:r>
            <a:r>
              <a:rPr lang="ru-RU" dirty="0" err="1"/>
              <a:t>коллаборативной</a:t>
            </a:r>
            <a:r>
              <a:rPr lang="ru-RU" dirty="0"/>
              <a:t> </a:t>
            </a:r>
            <a:r>
              <a:rPr lang="ru-RU" dirty="0" smtClean="0"/>
              <a:t>фильтрации. </a:t>
            </a:r>
            <a:r>
              <a:rPr lang="ru-RU" dirty="0"/>
              <a:t>Оказалось, если абстрагировать ими оценки пользователей фильмам, получается неплохая система рекомендаций кино, музыки, игр и чего угодно вообще.</a:t>
            </a:r>
          </a:p>
          <a:p>
            <a:r>
              <a:rPr lang="ru-RU" dirty="0"/>
              <a:t>Полученная абстракция будет с трудом понимаема мозгом, но когда исследователи начали пристально рассматривать новые признаки, они обнаружили, что какие-то из них явно коррелируют с возрастом пользователя (дети чаще играли в </a:t>
            </a:r>
            <a:r>
              <a:rPr lang="ru-RU" dirty="0" err="1"/>
              <a:t>Майнкрафт</a:t>
            </a:r>
            <a:r>
              <a:rPr lang="ru-RU" dirty="0"/>
              <a:t> и смотрели мультфильмы), другие с определёнными жанрами кино, а третьи вообще с синдромом поиска глубокого смысла.</a:t>
            </a:r>
          </a:p>
          <a:p>
            <a:r>
              <a:rPr lang="ru-RU" dirty="0"/>
              <a:t>Машина, не знавшая ничего кроме оценок пользователей, смогла добраться до таких высоких материй, даже не понимая их. Достойно. Дальше можно проводить соцопросы и писать дипломные работы о том, почему бородатые мужики любят дегенеративные мультики.</a:t>
            </a:r>
          </a:p>
        </p:txBody>
      </p:sp>
    </p:spTree>
    <p:extLst>
      <p:ext uri="{BB962C8B-B14F-4D97-AF65-F5344CB8AC3E}">
        <p14:creationId xmlns:p14="http://schemas.microsoft.com/office/powerpoint/2010/main" val="72047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Поиск правил (ассоциация)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fontScale="70000" lnSpcReduction="20000"/>
          </a:bodyPr>
          <a:lstStyle/>
          <a:p>
            <a:r>
              <a:rPr lang="ru-RU" i="1" dirty="0"/>
              <a:t>«Ищет закономерности в потоке заказов»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Прогноз акций и распродаж</a:t>
            </a:r>
          </a:p>
          <a:p>
            <a:r>
              <a:rPr lang="ru-RU" dirty="0"/>
              <a:t>Анализ товаров, покупаемых вместе</a:t>
            </a:r>
          </a:p>
          <a:p>
            <a:r>
              <a:rPr lang="ru-RU" dirty="0"/>
              <a:t>Расстановка товаров на полках</a:t>
            </a:r>
          </a:p>
          <a:p>
            <a:r>
              <a:rPr lang="ru-RU" dirty="0"/>
              <a:t>Анализ паттернов поведения на </a:t>
            </a:r>
            <a:r>
              <a:rPr lang="ru-RU" dirty="0" smtClean="0"/>
              <a:t>веб-сайтах</a:t>
            </a:r>
          </a:p>
          <a:p>
            <a:r>
              <a:rPr lang="ru-RU" dirty="0"/>
              <a:t>веб-сайтах</a:t>
            </a:r>
          </a:p>
          <a:p>
            <a:r>
              <a:rPr lang="ru-RU" dirty="0"/>
              <a:t>Популярные алгоритмы: </a:t>
            </a:r>
            <a:r>
              <a:rPr lang="en-US" dirty="0" err="1">
                <a:hlinkClick r:id="rId2"/>
              </a:rPr>
              <a:t>Apriori</a:t>
            </a:r>
            <a:r>
              <a:rPr lang="en-US" dirty="0">
                <a:hlinkClick r:id="rId2"/>
              </a:rPr>
              <a:t>, </a:t>
            </a:r>
            <a:r>
              <a:rPr lang="en-US" dirty="0" err="1">
                <a:hlinkClick r:id="rId2"/>
              </a:rPr>
              <a:t>Euclat</a:t>
            </a:r>
            <a:r>
              <a:rPr lang="en-US" dirty="0">
                <a:hlinkClick r:id="rId2"/>
              </a:rPr>
              <a:t>, FP-growth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7410" name="Picture 2" descr="C:\Users\Alex\Documents\7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955" y="1988840"/>
            <a:ext cx="3883322" cy="388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92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Сюда входят все методы анализа продуктовых корзин, стратегий маркетинга и других последовательностей.</a:t>
            </a:r>
          </a:p>
          <a:p>
            <a:r>
              <a:rPr lang="ru-RU" dirty="0"/>
              <a:t>Предположим, покупатель берёт в дальнем углу магазина пиво и идёт на кассу. Стоит ли ставить на его пути орешки? Часто ли люди берут их вместе? Орешки с пивом, наверное да, но какие ещё товары покупают вместе? Когда вы владелец сети гипермаркетов, ответ для вас не всегда очевиден, но одно тактическое улучшение в расстановке товаров может принести хорошую прибыль.</a:t>
            </a:r>
          </a:p>
          <a:p>
            <a:r>
              <a:rPr lang="ru-RU" dirty="0"/>
              <a:t>То же касается интернет-магазинов, где задача еще интереснее — за каким товаром покупатель вернётся в следующий раз?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9611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2. Обучение с подкреплением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484784"/>
            <a:ext cx="5338936" cy="4641379"/>
          </a:xfrm>
        </p:spPr>
        <p:txBody>
          <a:bodyPr>
            <a:normAutofit fontScale="77500" lnSpcReduction="20000"/>
          </a:bodyPr>
          <a:lstStyle/>
          <a:p>
            <a:r>
              <a:rPr lang="ru-RU" i="1" dirty="0"/>
              <a:t>Брось робота в лабиринт и пусть ищет выход»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Самоуправляемых автомобилей</a:t>
            </a:r>
          </a:p>
          <a:p>
            <a:r>
              <a:rPr lang="ru-RU" dirty="0"/>
              <a:t>Роботов пылесосов</a:t>
            </a:r>
          </a:p>
          <a:p>
            <a:r>
              <a:rPr lang="ru-RU" dirty="0"/>
              <a:t>Игр</a:t>
            </a:r>
          </a:p>
          <a:p>
            <a:r>
              <a:rPr lang="ru-RU" dirty="0"/>
              <a:t>Автоматической торговли</a:t>
            </a:r>
          </a:p>
          <a:p>
            <a:r>
              <a:rPr lang="ru-RU" dirty="0"/>
              <a:t>Управления ресурсами предприятий</a:t>
            </a:r>
          </a:p>
          <a:p>
            <a:r>
              <a:rPr lang="ru-RU" dirty="0"/>
              <a:t>Популярные алгоритмы: </a:t>
            </a:r>
            <a:r>
              <a:rPr lang="ru-RU" dirty="0">
                <a:hlinkClick r:id="rId2"/>
              </a:rPr>
              <a:t>Q-</a:t>
            </a:r>
            <a:r>
              <a:rPr lang="ru-RU" dirty="0" err="1">
                <a:hlinkClick r:id="rId2"/>
              </a:rPr>
              <a:t>Learning</a:t>
            </a:r>
            <a:r>
              <a:rPr lang="ru-RU" dirty="0"/>
              <a:t>, </a:t>
            </a:r>
            <a:r>
              <a:rPr lang="ru-RU" dirty="0">
                <a:hlinkClick r:id="rId3"/>
              </a:rPr>
              <a:t>SARSA</a:t>
            </a:r>
            <a:r>
              <a:rPr lang="ru-RU" dirty="0"/>
              <a:t>, DQN, </a:t>
            </a:r>
            <a:r>
              <a:rPr lang="ru-RU" dirty="0">
                <a:hlinkClick r:id="rId4"/>
              </a:rPr>
              <a:t>A3C</a:t>
            </a:r>
            <a:r>
              <a:rPr lang="ru-RU" dirty="0"/>
              <a:t>, </a:t>
            </a:r>
            <a:r>
              <a:rPr lang="ru-RU" dirty="0">
                <a:hlinkClick r:id="rId5"/>
              </a:rPr>
              <a:t>Генетический Алгоритм</a:t>
            </a:r>
            <a:endParaRPr lang="ru-RU" dirty="0"/>
          </a:p>
          <a:p>
            <a:endParaRPr lang="ru-RU" dirty="0"/>
          </a:p>
        </p:txBody>
      </p:sp>
      <p:pic>
        <p:nvPicPr>
          <p:cNvPr id="1026" name="Picture 2" descr="C:\Users\user\Desktop\7r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71" y="2276872"/>
            <a:ext cx="3292475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095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Обучение с подкреплением используют там, где задачей стоит не анализ данных, а выживание в реальной среде.</a:t>
            </a:r>
          </a:p>
          <a:p>
            <a:r>
              <a:rPr lang="ru-RU" dirty="0" err="1"/>
              <a:t>Нейросеть</a:t>
            </a:r>
            <a:r>
              <a:rPr lang="ru-RU" dirty="0"/>
              <a:t> играет в Марио</a:t>
            </a:r>
          </a:p>
          <a:p>
            <a:r>
              <a:rPr lang="ru-RU" dirty="0"/>
              <a:t>Средой может быть даже видеоигра. Роботы, играющие в Марио, были популярны еще лет </a:t>
            </a:r>
            <a:r>
              <a:rPr lang="ru-RU" dirty="0" smtClean="0"/>
              <a:t>десять </a:t>
            </a:r>
            <a:r>
              <a:rPr lang="ru-RU" dirty="0"/>
              <a:t>назад. Средой может быть реальный мир. Как пример — автопилот </a:t>
            </a:r>
            <a:r>
              <a:rPr lang="ru-RU" dirty="0" err="1"/>
              <a:t>Теслы</a:t>
            </a:r>
            <a:r>
              <a:rPr lang="ru-RU" dirty="0"/>
              <a:t>, который учится не сбивать пешеходов, или роботы-пылесосы, главная задача которых — напугать вашего кота до </a:t>
            </a:r>
            <a:r>
              <a:rPr lang="ru-RU" dirty="0" err="1"/>
              <a:t>усрачки</a:t>
            </a:r>
            <a:r>
              <a:rPr lang="ru-RU" dirty="0"/>
              <a:t> с максимальной эффективностью.</a:t>
            </a:r>
          </a:p>
          <a:p>
            <a:r>
              <a:rPr lang="ru-RU" dirty="0"/>
              <a:t>Знания об окружающем мире такому роботу могут быть полезны, но чисто для справки. Не важно сколько данных он соберёт, у него всё равно не получится предусмотреть все ситуации. Потому его цель — </a:t>
            </a:r>
            <a:r>
              <a:rPr lang="ru-RU" b="1" dirty="0"/>
              <a:t>минимизировать ошибки, а не рассчитать все ходы</a:t>
            </a:r>
            <a:r>
              <a:rPr lang="ru-RU" dirty="0"/>
              <a:t>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053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Признаки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фичи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ru-RU" dirty="0" err="1"/>
              <a:t>features</a:t>
            </a:r>
            <a:r>
              <a:rPr lang="ru-RU" dirty="0" smtClean="0"/>
              <a:t>),</a:t>
            </a:r>
          </a:p>
          <a:p>
            <a:r>
              <a:rPr lang="ru-RU" dirty="0" err="1" smtClean="0"/>
              <a:t>Фичи</a:t>
            </a:r>
            <a:r>
              <a:rPr lang="ru-RU" dirty="0"/>
              <a:t>, свойства, характеристики, признаки — ими могут быть пробег автомобиля, пол пользователя, цена акций, даже счетчик частоты появления слова в тексте может быть </a:t>
            </a:r>
            <a:r>
              <a:rPr lang="ru-RU" dirty="0" err="1"/>
              <a:t>фичей</a:t>
            </a:r>
            <a:r>
              <a:rPr lang="ru-RU" dirty="0"/>
              <a:t>.</a:t>
            </a:r>
          </a:p>
          <a:p>
            <a:r>
              <a:rPr lang="ru-RU" dirty="0"/>
              <a:t>Машина должна знать, на что ей конкретно смотреть. Хорошо, когда данные просто лежат в табличках — названия их колонок и есть </a:t>
            </a:r>
            <a:r>
              <a:rPr lang="ru-RU" dirty="0" err="1"/>
              <a:t>фичи</a:t>
            </a:r>
            <a:r>
              <a:rPr lang="ru-RU" dirty="0"/>
              <a:t>. А если у нас сто гигабайт картинок с котами? Когда признаков много, модель работает медленно и неэффективно. Зачастую отбор правильных </a:t>
            </a:r>
            <a:r>
              <a:rPr lang="ru-RU" dirty="0" err="1"/>
              <a:t>фич</a:t>
            </a:r>
            <a:r>
              <a:rPr lang="ru-RU" dirty="0"/>
              <a:t> занимает больше времени, чем всё остальное обучение. Но бывают и обратные ситуации, когда </a:t>
            </a:r>
            <a:r>
              <a:rPr lang="ru-RU" dirty="0" smtClean="0"/>
              <a:t>человек сам </a:t>
            </a:r>
            <a:r>
              <a:rPr lang="ru-RU" dirty="0"/>
              <a:t>решает отобрать только «правильные» на его взгляд признаки и вносит в модель субъективность — она начинает дико врать.</a:t>
            </a:r>
          </a:p>
        </p:txBody>
      </p:sp>
    </p:spTree>
    <p:extLst>
      <p:ext uri="{BB962C8B-B14F-4D97-AF65-F5344CB8AC3E}">
        <p14:creationId xmlns:p14="http://schemas.microsoft.com/office/powerpoint/2010/main" val="3249892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Выживание в среде и есть идея обучения с подкреплением. Давайте бросим бедного робота в реальную жизнь, будем штрафовать его за ошибки и награждать за правильные поступки. На людях норм работает, почему бы на и роботах не попробовать.</a:t>
            </a:r>
          </a:p>
          <a:p>
            <a:r>
              <a:rPr lang="ru-RU" dirty="0"/>
              <a:t>Умные модели роботов-пылесосов и самоуправляемые автомобили обучаются именно так: им создают виртуальный город (часто на основе карт настоящих городов), населяют случайными пешеходами и отправляют учиться никого там не убивать. Когда робот начинает хорошо себя чувствовать в искусственном GTA, его выпускают тестировать на реальные улицы.</a:t>
            </a:r>
          </a:p>
          <a:p>
            <a:r>
              <a:rPr lang="ru-RU" dirty="0"/>
              <a:t>Запоминать сам город машине не нужно — такой подход называется </a:t>
            </a:r>
            <a:r>
              <a:rPr lang="ru-RU" dirty="0" err="1"/>
              <a:t>Model-Free</a:t>
            </a:r>
            <a:r>
              <a:rPr lang="ru-RU" dirty="0"/>
              <a:t>. Конечно, тут есть и классический </a:t>
            </a:r>
            <a:r>
              <a:rPr lang="ru-RU" dirty="0" err="1"/>
              <a:t>Model-Based</a:t>
            </a:r>
            <a:r>
              <a:rPr lang="ru-RU" dirty="0"/>
              <a:t>, но в нём нашей машине пришлось бы запоминать модель всей планеты, всех возможных ситуаций на всех перекрёстках мира. Такое просто не работает. В обучении с подкреплением </a:t>
            </a:r>
            <a:r>
              <a:rPr lang="ru-RU" b="1" dirty="0"/>
              <a:t>машина не запоминает каждое движение, а пытается обобщить ситуации, чтобы выходить из них с максимальной выгодой.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41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Помните </a:t>
            </a:r>
            <a:r>
              <a:rPr lang="ru-RU" dirty="0" smtClean="0"/>
              <a:t>новость, </a:t>
            </a:r>
            <a:r>
              <a:rPr lang="ru-RU" dirty="0"/>
              <a:t>когда </a:t>
            </a:r>
            <a:r>
              <a:rPr lang="ru-RU" dirty="0">
                <a:hlinkClick r:id="rId2"/>
              </a:rPr>
              <a:t>машина обыграла человека в </a:t>
            </a:r>
            <a:r>
              <a:rPr lang="ru-RU" dirty="0" err="1">
                <a:hlinkClick r:id="rId2"/>
              </a:rPr>
              <a:t>Го</a:t>
            </a:r>
            <a:r>
              <a:rPr lang="ru-RU" dirty="0"/>
              <a:t>? Хотя незадолго до этого </a:t>
            </a:r>
            <a:r>
              <a:rPr lang="ru-RU" dirty="0">
                <a:hlinkClick r:id="rId3"/>
              </a:rPr>
              <a:t>было доказано</a:t>
            </a:r>
            <a:r>
              <a:rPr lang="ru-RU" dirty="0"/>
              <a:t>, что число комбинаций физически невозможно просчитать, ведь оно превышает количество атомов во вселенной. То есть если в шахматах машина реально просчитывала все будущие комбинации и побеждала, с </a:t>
            </a:r>
            <a:r>
              <a:rPr lang="ru-RU" dirty="0" err="1"/>
              <a:t>Го</a:t>
            </a:r>
            <a:r>
              <a:rPr lang="ru-RU" dirty="0"/>
              <a:t> так не прокатывало. Поэтому она просто выбирала наилучший выход из каждой ситуации и делала это достаточно точно</a:t>
            </a:r>
          </a:p>
        </p:txBody>
      </p:sp>
    </p:spTree>
    <p:extLst>
      <p:ext uri="{BB962C8B-B14F-4D97-AF65-F5344CB8AC3E}">
        <p14:creationId xmlns:p14="http://schemas.microsoft.com/office/powerpoint/2010/main" val="2755376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Эта идея лежит в основе алгоритма </a:t>
            </a:r>
            <a:r>
              <a:rPr lang="ru-RU" dirty="0">
                <a:hlinkClick r:id="rId2"/>
              </a:rPr>
              <a:t>Q-</a:t>
            </a:r>
            <a:r>
              <a:rPr lang="ru-RU" dirty="0" err="1">
                <a:hlinkClick r:id="rId2"/>
              </a:rPr>
              <a:t>learning</a:t>
            </a:r>
            <a:r>
              <a:rPr lang="ru-RU" dirty="0"/>
              <a:t> и его производных (SARSA и DQN). Буква Q в названии означает слово </a:t>
            </a:r>
            <a:r>
              <a:rPr lang="ru-RU" dirty="0" err="1"/>
              <a:t>Quality</a:t>
            </a:r>
            <a:r>
              <a:rPr lang="ru-RU" dirty="0"/>
              <a:t>, то есть робот учится поступать наиболее качественно в любой ситуации, а все ситуации он запоминает как простой </a:t>
            </a:r>
            <a:r>
              <a:rPr lang="ru-RU" dirty="0" err="1">
                <a:hlinkClick r:id="rId3"/>
              </a:rPr>
              <a:t>марковский</a:t>
            </a:r>
            <a:r>
              <a:rPr lang="ru-RU" dirty="0">
                <a:hlinkClick r:id="rId3"/>
              </a:rPr>
              <a:t> процесс</a:t>
            </a:r>
            <a:r>
              <a:rPr lang="ru-RU" dirty="0"/>
              <a:t>.</a:t>
            </a:r>
          </a:p>
        </p:txBody>
      </p:sp>
      <p:pic>
        <p:nvPicPr>
          <p:cNvPr id="2050" name="Picture 2" descr="C:\Users\user\Desktop\7r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4784"/>
            <a:ext cx="3898776" cy="495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5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 </a:t>
            </a:r>
            <a:r>
              <a:rPr lang="ru-RU" dirty="0" smtClean="0"/>
              <a:t>Часть </a:t>
            </a:r>
            <a:r>
              <a:rPr lang="ru-RU" dirty="0"/>
              <a:t>3. Ансамбли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864" cy="4525963"/>
          </a:xfrm>
        </p:spPr>
        <p:txBody>
          <a:bodyPr>
            <a:normAutofit fontScale="70000" lnSpcReduction="20000"/>
          </a:bodyPr>
          <a:lstStyle/>
          <a:p>
            <a:endParaRPr lang="ru-RU" dirty="0"/>
          </a:p>
          <a:p>
            <a:r>
              <a:rPr lang="ru-RU" i="1" dirty="0"/>
              <a:t>«Куча глупых деревьев учится исправлять ошибки друг друга»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Всего, где подходят классические алгоритмы (но работают точнее)</a:t>
            </a:r>
          </a:p>
          <a:p>
            <a:r>
              <a:rPr lang="ru-RU" dirty="0"/>
              <a:t>Поисковые системы (★)</a:t>
            </a:r>
          </a:p>
          <a:p>
            <a:r>
              <a:rPr lang="ru-RU" dirty="0"/>
              <a:t>Компьютерное зрение</a:t>
            </a:r>
          </a:p>
          <a:p>
            <a:r>
              <a:rPr lang="ru-RU" dirty="0"/>
              <a:t>Распознавание объектов</a:t>
            </a:r>
          </a:p>
          <a:p>
            <a:r>
              <a:rPr lang="ru-RU" dirty="0"/>
              <a:t>Популярные алгоритмы: </a:t>
            </a:r>
            <a:r>
              <a:rPr lang="ru-RU" dirty="0" err="1">
                <a:hlinkClick r:id="rId2"/>
              </a:rPr>
              <a:t>Random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Forest</a:t>
            </a:r>
            <a:r>
              <a:rPr lang="ru-RU" dirty="0"/>
              <a:t>, </a:t>
            </a:r>
            <a:r>
              <a:rPr lang="ru-RU" dirty="0" err="1">
                <a:hlinkClick r:id="rId3"/>
              </a:rPr>
              <a:t>Gradient</a:t>
            </a:r>
            <a:r>
              <a:rPr lang="ru-RU" dirty="0">
                <a:hlinkClick r:id="rId3"/>
              </a:rPr>
              <a:t> </a:t>
            </a:r>
            <a:r>
              <a:rPr lang="ru-RU" dirty="0" err="1">
                <a:hlinkClick r:id="rId3"/>
              </a:rPr>
              <a:t>Boosting</a:t>
            </a:r>
            <a:endParaRPr lang="ru-RU" dirty="0"/>
          </a:p>
        </p:txBody>
      </p:sp>
      <p:pic>
        <p:nvPicPr>
          <p:cNvPr id="3074" name="Picture 2" descr="C:\Users\user\Desktop\7r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042" y="2799134"/>
            <a:ext cx="3852019" cy="385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384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Ансамбли и </a:t>
            </a:r>
            <a:r>
              <a:rPr lang="ru-RU" dirty="0" err="1"/>
              <a:t>нейросети</a:t>
            </a:r>
            <a:r>
              <a:rPr lang="ru-RU" dirty="0"/>
              <a:t> — наши главные бойцы на пути к неминуемой сингулярности. Сегодня они дают самые точные результаты и используются всеми крупными компаниями в </a:t>
            </a:r>
            <a:r>
              <a:rPr lang="ru-RU" dirty="0" err="1"/>
              <a:t>продакшене</a:t>
            </a:r>
            <a:r>
              <a:rPr lang="ru-RU" dirty="0"/>
              <a:t>. Только о </a:t>
            </a:r>
            <a:r>
              <a:rPr lang="ru-RU" dirty="0" err="1"/>
              <a:t>нейросетях</a:t>
            </a:r>
            <a:r>
              <a:rPr lang="ru-RU" dirty="0"/>
              <a:t> трещат на каждом углу, а слова «</a:t>
            </a:r>
            <a:r>
              <a:rPr lang="ru-RU" dirty="0" err="1"/>
              <a:t>бустинг</a:t>
            </a:r>
            <a:r>
              <a:rPr lang="ru-RU" dirty="0"/>
              <a:t>» и «</a:t>
            </a:r>
            <a:r>
              <a:rPr lang="ru-RU" dirty="0" err="1"/>
              <a:t>бэггинг</a:t>
            </a:r>
            <a:r>
              <a:rPr lang="ru-RU" dirty="0"/>
              <a:t>», наверное, пугают только хипстеров с </a:t>
            </a:r>
            <a:r>
              <a:rPr lang="ru-RU" dirty="0" err="1"/>
              <a:t>теккранча</a:t>
            </a:r>
            <a:r>
              <a:rPr lang="ru-RU" dirty="0"/>
              <a:t>.</a:t>
            </a:r>
          </a:p>
          <a:p>
            <a:r>
              <a:rPr lang="ru-RU" dirty="0"/>
              <a:t>При всей их эффективности, идея до издевательства проста. Оказывается, если взять несколько не очень эффективных методов обучения и обучить исправлять ошибки друг друга, качество такой системы будет аж сильно выше, чем каждого из методов по отдельности.</a:t>
            </a:r>
          </a:p>
          <a:p>
            <a:r>
              <a:rPr lang="ru-RU" dirty="0"/>
              <a:t>Причём даже лучше, когда взятые алгоритмы максимально нестабильны и сильно плавают от входных данных. Поэтому чаще берут Регрессию и Деревья Решений, которым достаточно одной сильной аномалии в данных, чтобы поехала вся модель. А вот Байеса и K-NN не берут никогда — они хоть и тупые, но очень стабильные.</a:t>
            </a:r>
          </a:p>
          <a:p>
            <a:r>
              <a:rPr lang="ru-RU" dirty="0"/>
              <a:t>Ансамбль можно собрать как угодно, хоть случайно нарезать в тазик классификаторы и залить регрессией. За точность, правда, тогда никто не ручается. Потому есть три проверенных способа делать ансамбли.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604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Стекинг</a:t>
            </a:r>
            <a:r>
              <a:rPr lang="ru-RU" dirty="0"/>
              <a:t> Обучаем несколько разных алгоритмов и передаём их результаты на вход последнему, который принимает итоговое решение. Типа как девочки сначала опрашивают всех своих подружек, чтобы принять решение встречаться с парнем или нет.</a:t>
            </a:r>
          </a:p>
        </p:txBody>
      </p:sp>
    </p:spTree>
    <p:extLst>
      <p:ext uri="{BB962C8B-B14F-4D97-AF65-F5344CB8AC3E}">
        <p14:creationId xmlns:p14="http://schemas.microsoft.com/office/powerpoint/2010/main" val="3909971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Беггинг</a:t>
            </a:r>
            <a:r>
              <a:rPr lang="ru-RU" dirty="0"/>
              <a:t> Он же </a:t>
            </a:r>
            <a:r>
              <a:rPr lang="ru-RU" dirty="0" err="1">
                <a:hlinkClick r:id="rId2"/>
              </a:rPr>
              <a:t>Bootstrap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AGGregatING</a:t>
            </a:r>
            <a:r>
              <a:rPr lang="ru-RU" dirty="0"/>
              <a:t>. Обучаем один алгоритм много раз на случайных выборках из исходных данных. В самом конце усредняем ответы.</a:t>
            </a:r>
          </a:p>
          <a:p>
            <a:r>
              <a:rPr lang="ru-RU" dirty="0"/>
              <a:t>Данные в случайных выборках могут повторяться. То есть из набора 1-2-3 мы можем делать выборки 2-2-3, 1-2-2, 3-1-2 и так пока не надоест. На них мы обучаем один и тот же алгоритм несколько раз, а в конце вычисляем ответ простым голосованием.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8577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user\Desktop\7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8788"/>
            <a:ext cx="8964488" cy="520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364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Беггинг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Самый популярный пример </a:t>
            </a:r>
            <a:r>
              <a:rPr lang="ru-RU" dirty="0" err="1"/>
              <a:t>беггинга</a:t>
            </a:r>
            <a:r>
              <a:rPr lang="ru-RU" dirty="0"/>
              <a:t> — алгоритм </a:t>
            </a:r>
            <a:r>
              <a:rPr lang="ru-RU" dirty="0" err="1">
                <a:hlinkClick r:id="rId2"/>
              </a:rPr>
              <a:t>Random</a:t>
            </a:r>
            <a:r>
              <a:rPr lang="ru-RU" dirty="0">
                <a:hlinkClick r:id="rId2"/>
              </a:rPr>
              <a:t> </a:t>
            </a:r>
            <a:r>
              <a:rPr lang="ru-RU" dirty="0" err="1">
                <a:hlinkClick r:id="rId2"/>
              </a:rPr>
              <a:t>Forest</a:t>
            </a:r>
            <a:r>
              <a:rPr lang="ru-RU" dirty="0"/>
              <a:t>, </a:t>
            </a:r>
            <a:r>
              <a:rPr lang="ru-RU" dirty="0" err="1"/>
              <a:t>беггинг</a:t>
            </a:r>
            <a:r>
              <a:rPr lang="ru-RU" dirty="0"/>
              <a:t> на деревьях, который и нарисован на картинке. Когда вы открываете камеру на телефоне и видите как она очертила лица людей в кадре желтыми прямоугольниками — скорее всего это их работа. </a:t>
            </a:r>
            <a:r>
              <a:rPr lang="ru-RU" dirty="0" err="1"/>
              <a:t>Нейросеть</a:t>
            </a:r>
            <a:r>
              <a:rPr lang="ru-RU" dirty="0"/>
              <a:t> будет слишком медлительна в реальном времени, а </a:t>
            </a:r>
            <a:r>
              <a:rPr lang="ru-RU" dirty="0" err="1"/>
              <a:t>беггинг</a:t>
            </a:r>
            <a:r>
              <a:rPr lang="ru-RU" dirty="0"/>
              <a:t> идеален, ведь он может считать свои деревья параллельно на всех шейдерах видеокарты.</a:t>
            </a:r>
          </a:p>
          <a:p>
            <a:r>
              <a:rPr lang="ru-RU" dirty="0"/>
              <a:t>Дикая способность </a:t>
            </a:r>
            <a:r>
              <a:rPr lang="ru-RU" dirty="0" err="1"/>
              <a:t>параллелиться</a:t>
            </a:r>
            <a:r>
              <a:rPr lang="ru-RU" dirty="0"/>
              <a:t> даёт </a:t>
            </a:r>
            <a:r>
              <a:rPr lang="ru-RU" dirty="0" err="1"/>
              <a:t>беггингу</a:t>
            </a:r>
            <a:r>
              <a:rPr lang="ru-RU" dirty="0"/>
              <a:t> преимущество даже над следующим методом, который работает точнее, но только в один поток. Хотя можно разбить на сегменты, запустить несколько...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3415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user\Desktop\7r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7" y="2276872"/>
            <a:ext cx="8905987" cy="414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95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Алгоритм 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Одну </a:t>
            </a:r>
            <a:r>
              <a:rPr lang="ru-RU" dirty="0"/>
              <a:t>задачу можно решить разными методами примерно всегда. От выбора метода зависит точность, скорость работы и размер готовой модели. Но есть один нюанс: если </a:t>
            </a:r>
            <a:r>
              <a:rPr lang="ru-RU" dirty="0" smtClean="0"/>
              <a:t>данные</a:t>
            </a:r>
            <a:r>
              <a:rPr lang="en-US" dirty="0" smtClean="0"/>
              <a:t> </a:t>
            </a:r>
            <a:r>
              <a:rPr lang="ru-RU" dirty="0" smtClean="0"/>
              <a:t>плохие, даже </a:t>
            </a:r>
            <a:r>
              <a:rPr lang="ru-RU" dirty="0"/>
              <a:t>самый лучший алгоритм не поможет. Не зацикливайтесь на процентах, лучше соберите побольше данных.</a:t>
            </a:r>
          </a:p>
        </p:txBody>
      </p:sp>
    </p:spTree>
    <p:extLst>
      <p:ext uri="{BB962C8B-B14F-4D97-AF65-F5344CB8AC3E}">
        <p14:creationId xmlns:p14="http://schemas.microsoft.com/office/powerpoint/2010/main" val="4133962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Часть 4. </a:t>
            </a:r>
            <a:r>
              <a:rPr lang="ru-RU" dirty="0" err="1"/>
              <a:t>Нейросети</a:t>
            </a:r>
            <a:r>
              <a:rPr lang="ru-RU" dirty="0"/>
              <a:t> и глубокое обучение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556792"/>
            <a:ext cx="8291264" cy="4525963"/>
          </a:xfrm>
        </p:spPr>
        <p:txBody>
          <a:bodyPr>
            <a:normAutofit fontScale="77500" lnSpcReduction="20000"/>
          </a:bodyPr>
          <a:lstStyle/>
          <a:p>
            <a:endParaRPr lang="ru-RU" dirty="0"/>
          </a:p>
          <a:p>
            <a:r>
              <a:rPr lang="ru-RU" i="1" dirty="0"/>
              <a:t>«У нас есть сеть из тысячи слоёв, десятки видеокарт, но мы всё еще не придумали где это может быть полезно. Пусть рисует котиков!»</a:t>
            </a:r>
            <a:endParaRPr lang="ru-RU" dirty="0"/>
          </a:p>
          <a:p>
            <a:r>
              <a:rPr lang="ru-RU" dirty="0"/>
              <a:t>Сегодня используют для:</a:t>
            </a:r>
          </a:p>
          <a:p>
            <a:r>
              <a:rPr lang="ru-RU" dirty="0"/>
              <a:t>Вместо всех вышеперечисленных алгоритмов вообще</a:t>
            </a:r>
          </a:p>
          <a:p>
            <a:r>
              <a:rPr lang="ru-RU" dirty="0"/>
              <a:t>Определение объектов на фото и видео</a:t>
            </a:r>
          </a:p>
          <a:p>
            <a:r>
              <a:rPr lang="ru-RU" dirty="0"/>
              <a:t>Распознавание и синтез речи</a:t>
            </a:r>
          </a:p>
          <a:p>
            <a:r>
              <a:rPr lang="ru-RU" dirty="0"/>
              <a:t>Обработка изображений, перенос стиля</a:t>
            </a:r>
          </a:p>
          <a:p>
            <a:r>
              <a:rPr lang="ru-RU" dirty="0"/>
              <a:t>Машинный перевод</a:t>
            </a:r>
          </a:p>
          <a:p>
            <a:r>
              <a:rPr lang="ru-RU" dirty="0"/>
              <a:t>Популярные архитектуры: </a:t>
            </a:r>
            <a:r>
              <a:rPr lang="ru-RU" dirty="0" err="1">
                <a:hlinkClick r:id="rId2"/>
              </a:rPr>
              <a:t>Перцептрон</a:t>
            </a:r>
            <a:r>
              <a:rPr lang="ru-RU" dirty="0"/>
              <a:t>, </a:t>
            </a:r>
            <a:r>
              <a:rPr lang="ru-RU" dirty="0" err="1">
                <a:hlinkClick r:id="rId3"/>
              </a:rPr>
              <a:t>Свёрточные</a:t>
            </a:r>
            <a:r>
              <a:rPr lang="ru-RU" dirty="0">
                <a:hlinkClick r:id="rId3"/>
              </a:rPr>
              <a:t> Сети</a:t>
            </a:r>
            <a:r>
              <a:rPr lang="ru-RU" dirty="0"/>
              <a:t> (CNN), </a:t>
            </a:r>
            <a:r>
              <a:rPr lang="ru-RU" dirty="0">
                <a:hlinkClick r:id="rId4"/>
              </a:rPr>
              <a:t>Рекуррентные Сети</a:t>
            </a:r>
            <a:r>
              <a:rPr lang="ru-RU" dirty="0"/>
              <a:t>(RNN), </a:t>
            </a:r>
            <a:r>
              <a:rPr lang="ru-RU" dirty="0" err="1">
                <a:hlinkClick r:id="rId5"/>
              </a:rPr>
              <a:t>Автоэнкодеры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614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 2012 году </a:t>
            </a:r>
            <a:r>
              <a:rPr lang="ru-RU" dirty="0" err="1"/>
              <a:t>свёрточная</a:t>
            </a:r>
            <a:r>
              <a:rPr lang="ru-RU" dirty="0"/>
              <a:t> </a:t>
            </a:r>
            <a:r>
              <a:rPr lang="ru-RU" dirty="0" err="1"/>
              <a:t>нейросеть</a:t>
            </a:r>
            <a:r>
              <a:rPr lang="ru-RU" dirty="0"/>
              <a:t> </a:t>
            </a:r>
            <a:r>
              <a:rPr lang="ru-RU" dirty="0">
                <a:hlinkClick r:id="rId2"/>
              </a:rPr>
              <a:t>порвала всех в конкурсе </a:t>
            </a:r>
            <a:r>
              <a:rPr lang="ru-RU" dirty="0" err="1">
                <a:hlinkClick r:id="rId2"/>
              </a:rPr>
              <a:t>ImageNet</a:t>
            </a:r>
            <a:r>
              <a:rPr lang="ru-RU" dirty="0"/>
              <a:t>, из-за чего в мире </a:t>
            </a:r>
            <a:r>
              <a:rPr lang="ru-RU" i="1" dirty="0"/>
              <a:t>внезапно вспомнили</a:t>
            </a:r>
            <a:r>
              <a:rPr lang="ru-RU" dirty="0"/>
              <a:t> о методах глубокого обучения, описанных еще в 90-х годах. Теперь-то у нас есть видеокарты!</a:t>
            </a:r>
          </a:p>
          <a:p>
            <a:r>
              <a:rPr lang="ru-RU" dirty="0"/>
              <a:t>Отличие глубокого обучения от классических </a:t>
            </a:r>
            <a:r>
              <a:rPr lang="ru-RU" dirty="0" err="1"/>
              <a:t>нейросетей</a:t>
            </a:r>
            <a:r>
              <a:rPr lang="ru-RU" dirty="0"/>
              <a:t> было в новых методах обучения, которые справлялись с большими размерами сетей. Однако сегодня лишь теоретики разделяют, какое обучение можно считать глубоким, а какое не очень. Мы же, как практики, используем популярные «глубокие» библиотеки типа </a:t>
            </a:r>
            <a:r>
              <a:rPr lang="ru-RU" dirty="0" err="1">
                <a:hlinkClick r:id="rId3"/>
              </a:rPr>
              <a:t>Keras</a:t>
            </a:r>
            <a:r>
              <a:rPr lang="ru-RU" dirty="0"/>
              <a:t>, </a:t>
            </a:r>
            <a:r>
              <a:rPr lang="ru-RU" dirty="0" err="1">
                <a:hlinkClick r:id="rId4"/>
              </a:rPr>
              <a:t>TensorFlow</a:t>
            </a:r>
            <a:r>
              <a:rPr lang="ru-RU" dirty="0"/>
              <a:t> и </a:t>
            </a:r>
            <a:r>
              <a:rPr lang="ru-RU" dirty="0" err="1">
                <a:hlinkClick r:id="rId5"/>
              </a:rPr>
              <a:t>PyTorch</a:t>
            </a:r>
            <a:r>
              <a:rPr lang="ru-RU" dirty="0"/>
              <a:t> даже когда нам надо собрать мини-сетку на пять слоёв. Просто потому что они удобнее всего того, что было раньше. Мы называем это просто </a:t>
            </a:r>
            <a:r>
              <a:rPr lang="ru-RU" dirty="0" err="1"/>
              <a:t>нейросетями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971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Свёрточные</a:t>
            </a:r>
            <a:r>
              <a:rPr lang="ru-RU" dirty="0"/>
              <a:t> </a:t>
            </a:r>
            <a:r>
              <a:rPr lang="ru-RU" dirty="0" err="1"/>
              <a:t>Нейросети</a:t>
            </a:r>
            <a:r>
              <a:rPr lang="ru-RU" dirty="0"/>
              <a:t> (</a:t>
            </a:r>
            <a:r>
              <a:rPr lang="en-US" dirty="0"/>
              <a:t>CNN)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Свёрточные</a:t>
            </a:r>
            <a:r>
              <a:rPr lang="ru-RU" dirty="0"/>
              <a:t> сети сейчас на пике популярности. Они используются для поиска объектов на фото и видео, распознавания лиц, переноса стиля, генерации и дорисовки изображений, создания эффектов типа </a:t>
            </a:r>
            <a:r>
              <a:rPr lang="ru-RU" dirty="0" err="1"/>
              <a:t>слоу-мо</a:t>
            </a:r>
            <a:r>
              <a:rPr lang="ru-RU" dirty="0"/>
              <a:t> и улучшения качества фотографий. Сегодня CNN применяют везде, где есть картинки или видео. Даже в вашем </a:t>
            </a:r>
            <a:r>
              <a:rPr lang="ru-RU" dirty="0" err="1"/>
              <a:t>айфоне</a:t>
            </a:r>
            <a:r>
              <a:rPr lang="ru-RU" dirty="0"/>
              <a:t> несколько таких сетей смотрят на ваши голые фотографии, чтобы распознать объекты на них. </a:t>
            </a:r>
          </a:p>
        </p:txBody>
      </p:sp>
    </p:spTree>
    <p:extLst>
      <p:ext uri="{BB962C8B-B14F-4D97-AF65-F5344CB8AC3E}">
        <p14:creationId xmlns:p14="http://schemas.microsoft.com/office/powerpoint/2010/main" val="1372077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user\Desktop\7s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7236296" cy="305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117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Рекуррентные </a:t>
            </a:r>
            <a:r>
              <a:rPr lang="ru-RU" dirty="0" err="1"/>
              <a:t>Нейросети</a:t>
            </a:r>
            <a:r>
              <a:rPr lang="ru-RU" dirty="0"/>
              <a:t> (</a:t>
            </a:r>
            <a:r>
              <a:rPr lang="en-US" dirty="0"/>
              <a:t>RNN)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Вторая по популярности архитектура на сегодняшний день. Благодаря рекуррентным сетям у нас есть такие полезные вещи, как машинный перевод текстов </a:t>
            </a:r>
            <a:r>
              <a:rPr lang="ru-RU" dirty="0" smtClean="0"/>
              <a:t>и </a:t>
            </a:r>
            <a:r>
              <a:rPr lang="ru-RU" dirty="0"/>
              <a:t>компьютерный синтез речи. На них решают все задачи, связанные с последовательностями — голосовые, текстовые или музыкальные.</a:t>
            </a:r>
          </a:p>
          <a:p>
            <a:r>
              <a:rPr lang="ru-RU" dirty="0"/>
              <a:t>Помните </a:t>
            </a:r>
            <a:r>
              <a:rPr lang="ru-RU" dirty="0" err="1"/>
              <a:t>олдскульные</a:t>
            </a:r>
            <a:r>
              <a:rPr lang="ru-RU" dirty="0"/>
              <a:t> голосовые синтезаторы типа </a:t>
            </a:r>
            <a:r>
              <a:rPr lang="ru-RU" dirty="0" err="1"/>
              <a:t>Microsoft</a:t>
            </a:r>
            <a:r>
              <a:rPr lang="ru-RU" dirty="0"/>
              <a:t> </a:t>
            </a:r>
            <a:r>
              <a:rPr lang="ru-RU" dirty="0" err="1"/>
              <a:t>Sam</a:t>
            </a:r>
            <a:r>
              <a:rPr lang="ru-RU" dirty="0"/>
              <a:t> из </a:t>
            </a:r>
            <a:r>
              <a:rPr lang="ru-RU" dirty="0" err="1"/>
              <a:t>Windows</a:t>
            </a:r>
            <a:r>
              <a:rPr lang="ru-RU" dirty="0"/>
              <a:t> XP, который смешно произносил слова по буквам, пытаясь как-то склеить их между собой? А теперь посмотрите на </a:t>
            </a:r>
            <a:r>
              <a:rPr lang="ru-RU" dirty="0" err="1"/>
              <a:t>Amazon</a:t>
            </a:r>
            <a:r>
              <a:rPr lang="ru-RU" dirty="0"/>
              <a:t> </a:t>
            </a:r>
            <a:r>
              <a:rPr lang="ru-RU" dirty="0" err="1"/>
              <a:t>Alexa</a:t>
            </a:r>
            <a:r>
              <a:rPr lang="ru-RU" dirty="0"/>
              <a:t> или Алису от Яндекса — они сегодня не просто произносят слова без ошибок, они даже расставляют акценты в предложении!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284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Достаточно легко обучить сеть произносить отдельные слова или буквы. Берём кучу размеченных на слова аудиофайлов и обучаем по входному слову выдавать нам последовательность сигналов, похожих на его произношение. Сравниваем с оригиналом от диктора и пытаемся максимально приблизиться к идеалу. Для такого подойдёт даже </a:t>
            </a:r>
            <a:r>
              <a:rPr lang="ru-RU" dirty="0" err="1"/>
              <a:t>перцептрон</a:t>
            </a:r>
            <a:r>
              <a:rPr lang="ru-RU" dirty="0"/>
              <a:t>.</a:t>
            </a:r>
          </a:p>
          <a:p>
            <a:r>
              <a:rPr lang="ru-RU" dirty="0"/>
              <a:t>Вот только с последовательностью опять беда, ведь </a:t>
            </a:r>
            <a:r>
              <a:rPr lang="ru-RU" dirty="0" err="1"/>
              <a:t>перцептрон</a:t>
            </a:r>
            <a:r>
              <a:rPr lang="ru-RU" dirty="0"/>
              <a:t> не запоминает что он генерировал ранее. Для него каждый запуск как в первый раз. Появилась идея добавить к каждому нейрону память. Так были придуманы рекуррентные сети, в которых каждый нейрон запоминал все свои предыдущие ответы и при следующем запуске использовал их как дополнительный вход. То есть нейрон мог сказать самому себе в будущем — эй, чувак, следующий звук должен звучать повыше, у нас тут гласная была (очень упрощенный пример).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534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user\Desktop\7s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7639"/>
            <a:ext cx="8683775" cy="50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64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user\Desktop\7r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24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ВЫВОДЫ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dirty="0"/>
              <a:t>Машинное обучение (</a:t>
            </a:r>
            <a:r>
              <a:rPr lang="en-US" dirty="0"/>
              <a:t>Machine Leaning</a:t>
            </a:r>
            <a:r>
              <a:rPr lang="ru-RU" dirty="0"/>
              <a:t>, </a:t>
            </a:r>
            <a:r>
              <a:rPr lang="en-US" dirty="0"/>
              <a:t>ML</a:t>
            </a:r>
            <a:r>
              <a:rPr lang="ru-RU" dirty="0"/>
              <a:t>) – класс методов искусственного интеллекта, характерной чертой которых является не прямое решение задачи, а обучение в процессе применения решений множества сходных задач. Для построения таких методов используются средства математической статистики, численных методов, методов оптимизации, теории вероятностей, теории графов, различные техники работы с данными в цифровой форме. </a:t>
            </a:r>
            <a:endParaRPr lang="ru-RU" dirty="0" smtClean="0"/>
          </a:p>
          <a:p>
            <a:r>
              <a:rPr lang="ru-RU" dirty="0" smtClean="0"/>
              <a:t>Неверно </a:t>
            </a:r>
            <a:r>
              <a:rPr lang="ru-RU" dirty="0"/>
              <a:t>отождествлять весь когнитивный </a:t>
            </a:r>
            <a:r>
              <a:rPr lang="ru-RU" dirty="0" err="1"/>
              <a:t>компьютинг</a:t>
            </a:r>
            <a:r>
              <a:rPr lang="ru-RU" dirty="0"/>
              <a:t> (</a:t>
            </a:r>
            <a:r>
              <a:rPr lang="ru-RU" dirty="0" err="1"/>
              <a:t>Cognitive</a:t>
            </a:r>
            <a:r>
              <a:rPr lang="ru-RU" dirty="0"/>
              <a:t> </a:t>
            </a:r>
            <a:r>
              <a:rPr lang="ru-RU" dirty="0" err="1"/>
              <a:t>Computing</a:t>
            </a:r>
            <a:r>
              <a:rPr lang="ru-RU" dirty="0"/>
              <a:t>, CC) исключительно с ML. Собственно CC – это составляющая ИИ, целостная экосистема, частью которой служит ML. К тому же CC включает в себя и автоматическое принятие решений, и распознавание аудио и видео данных, машинное зрение, обработку текстов на естественных языках и еще многое </a:t>
            </a:r>
            <a:r>
              <a:rPr lang="ru-RU" dirty="0" smtClean="0"/>
              <a:t>другое. </a:t>
            </a:r>
          </a:p>
          <a:p>
            <a:r>
              <a:rPr lang="ru-RU" dirty="0" smtClean="0"/>
              <a:t>Например</a:t>
            </a:r>
            <a:r>
              <a:rPr lang="ru-RU" dirty="0"/>
              <a:t>, в электроэнергетике уже достаточно широко используются искусственные нейронные сети (</a:t>
            </a:r>
            <a:r>
              <a:rPr lang="ru-RU" dirty="0" smtClean="0"/>
              <a:t>ИНС) </a:t>
            </a:r>
            <a:r>
              <a:rPr lang="ru-RU" dirty="0"/>
              <a:t>при решении следующих задач: для прогнозирования нагрузки (25%), оценки динамической устойчивости (14%), контроля и идентификации (9%), диагностики аварий (18%), планирования (7%), оценки надежности (17%), предупреждения аварий (10%).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021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ОБЪЯСНИМЫЙ ИСКУССТВЕННЫЙ ИНТЕЛЛЕКТ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Одна из проблем машинного обучения – как ограничить объем данных, требующихся для обучения </a:t>
            </a:r>
            <a:r>
              <a:rPr lang="ru-RU" dirty="0" err="1"/>
              <a:t>нейросетей</a:t>
            </a:r>
            <a:r>
              <a:rPr lang="ru-RU" dirty="0"/>
              <a:t>? Как правило, модели машинного обучения работают с огромными массивами данных, чтобы гарантировать точность работы </a:t>
            </a:r>
            <a:r>
              <a:rPr lang="ru-RU" dirty="0" err="1"/>
              <a:t>нейросети</a:t>
            </a:r>
            <a:r>
              <a:rPr lang="ru-RU" dirty="0"/>
              <a:t>, однако во многих отраслях крупных баз данных просто не существует.</a:t>
            </a:r>
          </a:p>
          <a:p>
            <a:r>
              <a:rPr lang="ru-RU" dirty="0"/>
              <a:t>В последнее время осознается, что методы машинного обучения – по сути дела, черный ящик, они выдают результат, но не объясняют, как он был получен, что снижает доверие и к результату, и к инструменту. Это привело к появлению направления, получившего название </a:t>
            </a:r>
            <a:r>
              <a:rPr lang="ru-RU" b="1" i="1" dirty="0"/>
              <a:t>Объяснимый искусственный интеллект (XAI - </a:t>
            </a:r>
            <a:r>
              <a:rPr lang="ru-RU" b="1" i="1" dirty="0" err="1"/>
              <a:t>Explainable</a:t>
            </a:r>
            <a:r>
              <a:rPr lang="ru-RU" b="1" i="1" dirty="0"/>
              <a:t> AI) </a:t>
            </a:r>
            <a:r>
              <a:rPr lang="ru-RU" dirty="0"/>
              <a:t>–набор процессов и методов, позволяющих пользователям понять, почему именно алгоритмы машинного обучения пришли к тем или иным результатам или выводам.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249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i.vas3k.ru/7r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s://i.vas3k.ru/7r8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 descr="C:\Users\Alex\Documents\7r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12738"/>
            <a:ext cx="9144000" cy="563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864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ОБЪЯСНИМЫЙ ИСКУССТВЕННЫЙ ИНТЕЛЛЕКТ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 </a:t>
            </a:r>
            <a:r>
              <a:rPr lang="ru-RU" dirty="0" smtClean="0"/>
              <a:t>Объяснимый </a:t>
            </a:r>
            <a:r>
              <a:rPr lang="ru-RU" dirty="0"/>
              <a:t>ИИ применяется для описания модели ИИ, ее ожидаемого влияния и потенциальной предвзятости. Он помогает охарактеризовать точность, достоверность и прозрачность модели, предназначенной для принятия решений с помощью ИИ. </a:t>
            </a:r>
            <a:endParaRPr lang="ru-RU" dirty="0" smtClean="0"/>
          </a:p>
          <a:p>
            <a:r>
              <a:rPr lang="ru-RU" dirty="0" smtClean="0"/>
              <a:t>Объяснимый </a:t>
            </a:r>
            <a:r>
              <a:rPr lang="ru-RU" dirty="0"/>
              <a:t>ИИ играет важнейшую роль для повышения достоверности и надежности производственных моделей ИИ. Кроме того, объяснимость ИИ помогает организациям с большей ответственностью подходить к разработке ИИ. </a:t>
            </a:r>
            <a:endParaRPr lang="ru-RU" dirty="0" smtClean="0"/>
          </a:p>
          <a:p>
            <a:r>
              <a:rPr lang="ru-RU" dirty="0" smtClean="0"/>
              <a:t>Некоторые авторы предлагают </a:t>
            </a:r>
            <a:r>
              <a:rPr lang="ru-RU" dirty="0"/>
              <a:t>объединить технологии ИНС и экспертных систем, что можно считать одним из направлений объяснимого ИИ.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701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sz="2400" b="1" dirty="0" smtClean="0"/>
              <a:t>СЛАБЫЙ И СИЛЬНЫЙ ИИ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«</a:t>
            </a:r>
            <a:r>
              <a:rPr lang="ru-RU" b="1" dirty="0"/>
              <a:t>Сильным</a:t>
            </a:r>
            <a:r>
              <a:rPr lang="ru-RU" dirty="0"/>
              <a:t>» ИИ (</a:t>
            </a:r>
            <a:r>
              <a:rPr lang="ru-RU" dirty="0" err="1"/>
              <a:t>Artificial</a:t>
            </a:r>
            <a:r>
              <a:rPr lang="ru-RU" dirty="0"/>
              <a:t> </a:t>
            </a:r>
            <a:r>
              <a:rPr lang="ru-RU" dirty="0" err="1"/>
              <a:t>General</a:t>
            </a:r>
            <a:r>
              <a:rPr lang="ru-RU" dirty="0"/>
              <a:t> </a:t>
            </a:r>
            <a:r>
              <a:rPr lang="ru-RU" dirty="0" err="1"/>
              <a:t>Intelligence</a:t>
            </a:r>
            <a:r>
              <a:rPr lang="ru-RU" dirty="0"/>
              <a:t>, AGI, или </a:t>
            </a:r>
            <a:r>
              <a:rPr lang="ru-RU" dirty="0" err="1"/>
              <a:t>strong</a:t>
            </a:r>
            <a:r>
              <a:rPr lang="ru-RU" dirty="0"/>
              <a:t> </a:t>
            </a:r>
            <a:r>
              <a:rPr lang="en-US" dirty="0"/>
              <a:t>AI</a:t>
            </a:r>
            <a:r>
              <a:rPr lang="ru-RU" dirty="0"/>
              <a:t>) эксперты называют искусственный интеллект общего уровня, который способен мыслить и действовать. В русском языке используется также термин «</a:t>
            </a:r>
            <a:r>
              <a:rPr lang="ru-RU" b="1" dirty="0"/>
              <a:t>общий</a:t>
            </a:r>
            <a:r>
              <a:rPr lang="ru-RU" dirty="0"/>
              <a:t>» искусственный интеллект – синоним английского AGI – это гипотетическая разновидность ИИ, полностью аналогичная человеческому разуму и обладающая самосознанием, способным решать проблемы, учиться и планировать будущее.</a:t>
            </a:r>
          </a:p>
          <a:p>
            <a:r>
              <a:rPr lang="ru-RU" dirty="0"/>
              <a:t>При этом уже сегодня в различных отраслях используются системы на основе технологий «</a:t>
            </a:r>
            <a:r>
              <a:rPr lang="ru-RU" b="1" dirty="0"/>
              <a:t>слабого</a:t>
            </a:r>
            <a:r>
              <a:rPr lang="ru-RU" dirty="0"/>
              <a:t>» ИИ (</a:t>
            </a:r>
            <a:r>
              <a:rPr lang="ru-RU" dirty="0" err="1"/>
              <a:t>narrow</a:t>
            </a:r>
            <a:r>
              <a:rPr lang="ru-RU" dirty="0"/>
              <a:t> AI, NAI), которые за счет математических алгоритмов, к примеру, помогают повысить эффективность анализа больших объемов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574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ПЕРСПЕКТИВЫ РАЗРАБОТКИ СИЛЬНОГО </a:t>
            </a:r>
            <a:r>
              <a:rPr lang="ru-RU" sz="2400" b="1" dirty="0"/>
              <a:t>ИИ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/>
              <a:t>26 октября 2021 г. при поддержке правительства РФ в пресс-центре ТАСС в Москве проходил форум «Этика искусственного интеллекта: начало доверия», на котором Кирилл Каем, старший вице-президент по инновациям фонда «</a:t>
            </a:r>
            <a:r>
              <a:rPr lang="ru-RU" dirty="0" err="1"/>
              <a:t>Сколково</a:t>
            </a:r>
            <a:r>
              <a:rPr lang="ru-RU" dirty="0"/>
              <a:t>» высказал мнение, что разработка «сильного» искусственного интеллекта, обладающего сознанием, потребует еще не менее 15 лет </a:t>
            </a:r>
            <a:endParaRPr lang="ru-RU" dirty="0" smtClean="0"/>
          </a:p>
          <a:p>
            <a:r>
              <a:rPr lang="ru-RU" dirty="0" smtClean="0"/>
              <a:t>К</a:t>
            </a:r>
            <a:r>
              <a:rPr lang="ru-RU" dirty="0"/>
              <a:t>. Каем считает, что следующие пятнадцать лет, в первую очередь, речь будет идти о «слабом» искусственном интеллекте и прикладных решениях или «узком» ИИ. Это означает, что в следующие 10-15 лет мы будем иметь в руках решения, которые еще не обладают сознанием, в отличие от общего или «сильного» ИИ</a:t>
            </a:r>
            <a:r>
              <a:rPr lang="ru-RU" dirty="0" smtClean="0"/>
              <a:t>.</a:t>
            </a:r>
          </a:p>
          <a:p>
            <a:r>
              <a:rPr lang="ru-RU" dirty="0"/>
              <a:t>Здесь хочется напомнить, что в 1958 году американец Герберт </a:t>
            </a:r>
            <a:r>
              <a:rPr lang="ru-RU" dirty="0" err="1"/>
              <a:t>Саймон</a:t>
            </a:r>
            <a:r>
              <a:rPr lang="ru-RU" dirty="0"/>
              <a:t>, позже ставший лауреатом Нобелевской премии по экономике, заявил, что если бы машины допускались к международным соревнованиям, то в ближайшие десять лет они стали бы чемпионами мира по шахматам (но впервые компьютер победил гроссмейстера Гарри Каспарова только в 1997 г.).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2372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ДОВЕРЕННЫЙ ИИ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Autofit/>
          </a:bodyPr>
          <a:lstStyle/>
          <a:p>
            <a:r>
              <a:rPr lang="ru-RU" sz="1900" dirty="0" smtClean="0"/>
              <a:t>Необходимо отметить </a:t>
            </a:r>
            <a:r>
              <a:rPr lang="ru-RU" sz="1900" dirty="0"/>
              <a:t>появление </a:t>
            </a:r>
            <a:r>
              <a:rPr lang="ru-RU" sz="2000" b="1" dirty="0"/>
              <a:t>«доверенного искусственного интеллекта»</a:t>
            </a:r>
            <a:r>
              <a:rPr lang="ru-RU" sz="1900" dirty="0"/>
              <a:t> – одной из ведущих концепций в области этичного ИИ. Термин «доверенный» используется в ряде международных и российских документов. </a:t>
            </a:r>
            <a:endParaRPr lang="ru-RU" sz="1900" dirty="0" smtClean="0"/>
          </a:p>
          <a:p>
            <a:r>
              <a:rPr lang="ru-RU" sz="1900" dirty="0" smtClean="0"/>
              <a:t>Понятие </a:t>
            </a:r>
            <a:r>
              <a:rPr lang="ru-RU" sz="1900" dirty="0"/>
              <a:t>доверенного (англ. </a:t>
            </a:r>
            <a:r>
              <a:rPr lang="ru-RU" sz="1900" dirty="0" err="1"/>
              <a:t>trustworthy</a:t>
            </a:r>
            <a:r>
              <a:rPr lang="ru-RU" sz="1900" dirty="0"/>
              <a:t>, буквально «заслуживающий доверия, достойный доверия») искусственного интеллекта зафиксировано в «Руководстве по этике для надежного ИИ» Группы экспертов высокого уровня по искусственному интеллекту Еврокомиссии (</a:t>
            </a:r>
            <a:r>
              <a:rPr lang="ru-RU" sz="1900" dirty="0" err="1"/>
              <a:t>Ethics</a:t>
            </a:r>
            <a:r>
              <a:rPr lang="ru-RU" sz="1900" dirty="0"/>
              <a:t> </a:t>
            </a:r>
            <a:r>
              <a:rPr lang="en-US" sz="1900" dirty="0"/>
              <a:t>G</a:t>
            </a:r>
            <a:r>
              <a:rPr lang="ru-RU" sz="1900" dirty="0" err="1"/>
              <a:t>uidelines</a:t>
            </a:r>
            <a:r>
              <a:rPr lang="ru-RU" sz="1900" dirty="0"/>
              <a:t> </a:t>
            </a:r>
            <a:r>
              <a:rPr lang="ru-RU" sz="1900" dirty="0" err="1"/>
              <a:t>for</a:t>
            </a:r>
            <a:r>
              <a:rPr lang="ru-RU" sz="1900" dirty="0"/>
              <a:t> </a:t>
            </a:r>
            <a:r>
              <a:rPr lang="en-US" sz="1900" dirty="0"/>
              <a:t>T</a:t>
            </a:r>
            <a:r>
              <a:rPr lang="ru-RU" sz="1900" dirty="0" err="1"/>
              <a:t>rustworthy</a:t>
            </a:r>
            <a:r>
              <a:rPr lang="ru-RU" sz="1900" dirty="0"/>
              <a:t> AI, 2019). </a:t>
            </a:r>
            <a:endParaRPr lang="ru-RU" sz="1900" dirty="0" smtClean="0"/>
          </a:p>
          <a:p>
            <a:r>
              <a:rPr lang="ru-RU" sz="1900" dirty="0" smtClean="0"/>
              <a:t>Согласно </a:t>
            </a:r>
            <a:r>
              <a:rPr lang="ru-RU" sz="1900" dirty="0"/>
              <a:t>этому документу, доверенный ИИ должен обладать следующими базовыми характеристиками: законный – соответствующий применимому законодательству; этичный – соответствующий этическим принципам и ценностям; робастный – надёжный с технической точки зрения и разработанный с учетом актуального социального контекста. </a:t>
            </a:r>
            <a:endParaRPr lang="ru-RU" sz="1900" dirty="0" smtClean="0"/>
          </a:p>
          <a:p>
            <a:r>
              <a:rPr lang="ru-RU" sz="1900" dirty="0" smtClean="0"/>
              <a:t>В </a:t>
            </a:r>
            <a:r>
              <a:rPr lang="ru-RU" sz="1900" dirty="0"/>
              <a:t>России понятие доверенного ИИ с марта 2021 года отражено в стандарте ГОСТ Р 59 276−2020 «Системы искусственного интеллекта. Способы обеспечения доверия. Общие положения».</a:t>
            </a:r>
          </a:p>
          <a:p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3746253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ЭТИЧЕСКИЕ ПРИНЦИПЫ РАЗРАБОТКИ И ПРИМЕНЕНИЯ ИИ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На упомянутом выше Международном форуме «Этика искусственного интеллекта: начало доверия» в число обсуждаемых тем вошли этические принципы разработки и применения ИИ, государственные меры поддержки в этой сфере, механизмы внедрения технологий в приоритетных отраслях, а также мировые практики регулирования и стандарты международного взаимодействия.</a:t>
            </a:r>
          </a:p>
          <a:p>
            <a:r>
              <a:rPr lang="ru-RU" dirty="0" smtClean="0"/>
              <a:t>При рассмотрении этических рисков </a:t>
            </a:r>
            <a:r>
              <a:rPr lang="ru-RU" dirty="0"/>
              <a:t>ИИ </a:t>
            </a:r>
            <a:r>
              <a:rPr lang="ru-RU" dirty="0" smtClean="0"/>
              <a:t>выделяются </a:t>
            </a:r>
            <a:r>
              <a:rPr lang="ru-RU" dirty="0"/>
              <a:t>риски трех видов: </a:t>
            </a:r>
            <a:endParaRPr lang="ru-RU" dirty="0" smtClean="0"/>
          </a:p>
          <a:p>
            <a:pPr lvl="1"/>
            <a:r>
              <a:rPr lang="ru-RU" dirty="0" smtClean="0"/>
              <a:t>дефицит </a:t>
            </a:r>
            <a:r>
              <a:rPr lang="ru-RU" dirty="0"/>
              <a:t>работы, которая вместо людей будет выполняться машинами; </a:t>
            </a:r>
            <a:endParaRPr lang="ru-RU" dirty="0" smtClean="0"/>
          </a:p>
          <a:p>
            <a:pPr lvl="1"/>
            <a:r>
              <a:rPr lang="ru-RU" dirty="0" smtClean="0"/>
              <a:t>последствия </a:t>
            </a:r>
            <a:r>
              <a:rPr lang="ru-RU" dirty="0"/>
              <a:t>для независимости человека и, в частности, для его свободы и безопасности; </a:t>
            </a:r>
            <a:endParaRPr lang="ru-RU" dirty="0" smtClean="0"/>
          </a:p>
          <a:p>
            <a:pPr lvl="1"/>
            <a:r>
              <a:rPr lang="ru-RU" dirty="0" smtClean="0"/>
              <a:t>опасения</a:t>
            </a:r>
            <a:r>
              <a:rPr lang="ru-RU" dirty="0"/>
              <a:t>, что более «умные» машины будут доминировать над людьми и станут причиной гибели человечества.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186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ЭТИЧЕСКИЕ РИСКИ - ВОЗРАЖЕНИЯ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dirty="0" smtClean="0"/>
              <a:t>При </a:t>
            </a:r>
            <a:r>
              <a:rPr lang="ru-RU" dirty="0"/>
              <a:t>ближайшем рассмотрении становится очевидно, что работа для людей не пропадает, а трансформируется, требуя новых навыков. </a:t>
            </a:r>
            <a:endParaRPr lang="ru-RU" dirty="0" smtClean="0"/>
          </a:p>
          <a:p>
            <a:r>
              <a:rPr lang="ru-RU" dirty="0" smtClean="0"/>
              <a:t>Точно </a:t>
            </a:r>
            <a:r>
              <a:rPr lang="ru-RU" dirty="0"/>
              <a:t>так же независимость человеческой личности и ее свобода не подвергаются неминуемой опасности из-за развития ИИ – при условии, однако, что мы останемся бдительными перед лицом вторжения технологий в частную жизнь. </a:t>
            </a:r>
            <a:endParaRPr lang="ru-RU" dirty="0" smtClean="0"/>
          </a:p>
          <a:p>
            <a:r>
              <a:rPr lang="ru-RU" dirty="0" smtClean="0"/>
              <a:t>И</a:t>
            </a:r>
            <a:r>
              <a:rPr lang="ru-RU" dirty="0"/>
              <a:t>, наконец, в противоположность некоторым утверждениям, машины не несут в себе экзистенциального риска для человечества, поскольку их автономия носит лишь технический характер и в этом смысле не соответствует цепочкам материальной причинности, идущим от информации к принятию решений. </a:t>
            </a:r>
            <a:endParaRPr lang="ru-RU" dirty="0" smtClean="0"/>
          </a:p>
          <a:p>
            <a:r>
              <a:rPr lang="ru-RU" dirty="0" smtClean="0"/>
              <a:t>Кроме </a:t>
            </a:r>
            <a:r>
              <a:rPr lang="ru-RU" dirty="0"/>
              <a:t>того, машины не самостоятельны в моральном плане, и потому, даже если иногда они сбивают нас с толку и вводят в заблуждение своими действиями, они все же не обладают собственной волей и подчиняются тем целям, которые мы перед ними ставим».</a:t>
            </a:r>
          </a:p>
        </p:txBody>
      </p:sp>
    </p:spTree>
    <p:extLst>
      <p:ext uri="{BB962C8B-B14F-4D97-AF65-F5344CB8AC3E}">
        <p14:creationId xmlns:p14="http://schemas.microsoft.com/office/powerpoint/2010/main" val="3250709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КОДЕКС ЭТИКИ ИСКУССТВЕННОГО ИНТЕЛЛЕКТА</a:t>
            </a: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ru-RU" dirty="0"/>
              <a:t>Следует упомянуть, что ключевым событием упомянутого выше форума стало подписание Кодекса этики искусственного интеллекта, разработанного с учетом требований Национальной стратегии развития искусственного интеллекта на период до 2030 года. </a:t>
            </a:r>
            <a:endParaRPr lang="ru-RU" dirty="0" smtClean="0"/>
          </a:p>
          <a:p>
            <a:r>
              <a:rPr lang="ru-RU" dirty="0" smtClean="0"/>
              <a:t>Он </a:t>
            </a:r>
            <a:r>
              <a:rPr lang="ru-RU" dirty="0"/>
              <a:t>должен стать частью федерального проекта «Искусственный интеллект» и Стратегии развития информационного общества на 2017-2030 гг. </a:t>
            </a:r>
            <a:endParaRPr lang="ru-RU" dirty="0" smtClean="0"/>
          </a:p>
          <a:p>
            <a:r>
              <a:rPr lang="ru-RU" dirty="0" smtClean="0"/>
              <a:t>Авторы </a:t>
            </a:r>
            <a:r>
              <a:rPr lang="ru-RU" dirty="0"/>
              <a:t>кодекса – Альянс в сфере искусственного интеллекта совместно с Аналитическим центром при Правительстве РФ и Минэкономразвития.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982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>
                <a:solidFill>
                  <a:srgbClr val="0070C0"/>
                </a:solidFill>
              </a:rPr>
              <a:t>Искусственный интеллект </a:t>
            </a:r>
            <a:r>
              <a:rPr lang="ru-RU" dirty="0"/>
              <a:t>— название всей области, как биология или химия.</a:t>
            </a:r>
          </a:p>
          <a:p>
            <a:r>
              <a:rPr lang="ru-RU" dirty="0" smtClean="0">
                <a:solidFill>
                  <a:srgbClr val="0070C0"/>
                </a:solidFill>
              </a:rPr>
              <a:t>Машинное обучение </a:t>
            </a:r>
            <a:r>
              <a:rPr lang="ru-RU" dirty="0" smtClean="0"/>
              <a:t>— это раздел искусственного интеллекта. Важный, но не единственный.</a:t>
            </a:r>
            <a:endParaRPr lang="ru-RU" dirty="0"/>
          </a:p>
          <a:p>
            <a:r>
              <a:rPr lang="ru-RU" dirty="0" err="1">
                <a:solidFill>
                  <a:srgbClr val="0070C0"/>
                </a:solidFill>
              </a:rPr>
              <a:t>Нейросети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— один из видов </a:t>
            </a:r>
            <a:r>
              <a:rPr lang="ru-RU" dirty="0" smtClean="0"/>
              <a:t>машинного </a:t>
            </a:r>
            <a:r>
              <a:rPr lang="ru-RU" dirty="0"/>
              <a:t>обучения. Популярный, но есть и другие, не хуже.</a:t>
            </a:r>
          </a:p>
          <a:p>
            <a:r>
              <a:rPr lang="ru-RU" dirty="0">
                <a:solidFill>
                  <a:srgbClr val="0070C0"/>
                </a:solidFill>
              </a:rPr>
              <a:t>Глубокое обучение </a:t>
            </a:r>
            <a:r>
              <a:rPr lang="ru-RU" dirty="0"/>
              <a:t>— архитектура </a:t>
            </a:r>
            <a:r>
              <a:rPr lang="ru-RU" dirty="0" err="1"/>
              <a:t>нейросетей</a:t>
            </a:r>
            <a:r>
              <a:rPr lang="ru-RU" dirty="0"/>
              <a:t>, один из подходов к их построению и обучению. На практике сегодня мало кто отличает, где глубокие </a:t>
            </a:r>
            <a:r>
              <a:rPr lang="ru-RU" dirty="0" err="1"/>
              <a:t>нейросети</a:t>
            </a:r>
            <a:r>
              <a:rPr lang="ru-RU" dirty="0"/>
              <a:t>, а где не очень. Говорят название конкретной сети и всё.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189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Обучение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ru-RU" dirty="0"/>
              <a:t>Интеллект</a:t>
            </a:r>
            <a:br>
              <a:rPr lang="ru-RU" dirty="0"/>
            </a:br>
            <a:endParaRPr lang="ru-RU" dirty="0"/>
          </a:p>
        </p:txBody>
      </p:sp>
      <p:pic>
        <p:nvPicPr>
          <p:cNvPr id="2050" name="Picture 2" descr="C:\Users\Alex\Documents\7r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8720"/>
            <a:ext cx="8229600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7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993366"/>
              </p:ext>
            </p:extLst>
          </p:nvPr>
        </p:nvGraphicFramePr>
        <p:xfrm>
          <a:off x="611560" y="1556791"/>
          <a:ext cx="8064896" cy="4608515"/>
        </p:xfrm>
        <a:graphic>
          <a:graphicData uri="http://schemas.openxmlformats.org/drawingml/2006/table">
            <a:tbl>
              <a:tblPr/>
              <a:tblGrid>
                <a:gridCol w="4430501"/>
                <a:gridCol w="3634395"/>
              </a:tblGrid>
              <a:tr h="921703">
                <a:tc>
                  <a:txBody>
                    <a:bodyPr/>
                    <a:lstStyle/>
                    <a:p>
                      <a:r>
                        <a:rPr lang="ru-RU" b="1">
                          <a:solidFill>
                            <a:srgbClr val="1E8449"/>
                          </a:solidFill>
                          <a:effectLst/>
                          <a:latin typeface="Ubuntu"/>
                        </a:rPr>
                        <a:t>Машина может</a:t>
                      </a:r>
                      <a:endParaRPr lang="ru-RU">
                        <a:effectLst/>
                      </a:endParaRPr>
                    </a:p>
                  </a:txBody>
                  <a:tcPr marB="2857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>
                          <a:solidFill>
                            <a:srgbClr val="2874A6"/>
                          </a:solidFill>
                          <a:effectLst/>
                          <a:latin typeface="Ubuntu"/>
                        </a:rPr>
                        <a:t>Машина не может</a:t>
                      </a:r>
                      <a:endParaRPr lang="ru-RU">
                        <a:effectLst/>
                      </a:endParaRPr>
                    </a:p>
                  </a:txBody>
                  <a:tcPr marB="2857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21703"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Предсказывать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Создавать новое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21703"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Запоминать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Резко поумнеть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21703"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Воспроизводить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Выйти за рамки задачи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21703">
                <a:tc>
                  <a:txBody>
                    <a:bodyPr/>
                    <a:lstStyle/>
                    <a:p>
                      <a:pPr fontAlgn="t"/>
                      <a:r>
                        <a:rPr lang="ru-RU" b="1">
                          <a:effectLst/>
                        </a:rPr>
                        <a:t>Выбирать лучшее</a:t>
                      </a:r>
                      <a:endParaRPr lang="ru-RU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b="1" dirty="0">
                          <a:effectLst/>
                        </a:rPr>
                        <a:t>Убить всех людей</a:t>
                      </a:r>
                      <a:endParaRPr lang="ru-RU" dirty="0">
                        <a:effectLst/>
                      </a:endParaRPr>
                    </a:p>
                  </a:txBody>
                  <a:tcPr marR="476250" marB="2857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7978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3744</Words>
  <Application>Microsoft Office PowerPoint</Application>
  <PresentationFormat>Экран (4:3)</PresentationFormat>
  <Paragraphs>210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0" baseType="lpstr">
      <vt:lpstr>Arial</vt:lpstr>
      <vt:lpstr>Calibri</vt:lpstr>
      <vt:lpstr>Ubuntu</vt:lpstr>
      <vt:lpstr>Тема Office</vt:lpstr>
      <vt:lpstr>ТЕХНОЛОГИИ ИСКУССТВЕННОГО  ИНТЕЛЛЕКТА</vt:lpstr>
      <vt:lpstr>Три составляющие обучения </vt:lpstr>
      <vt:lpstr>Данные  </vt:lpstr>
      <vt:lpstr>Признаки</vt:lpstr>
      <vt:lpstr>Алгоритм </vt:lpstr>
      <vt:lpstr>Презентация PowerPoint</vt:lpstr>
      <vt:lpstr>Презентация PowerPoint</vt:lpstr>
      <vt:lpstr>Обучение vs Интеллект </vt:lpstr>
      <vt:lpstr>Презентация PowerPoint</vt:lpstr>
      <vt:lpstr>Презентация PowerPoint</vt:lpstr>
      <vt:lpstr>Презентация PowerPoint</vt:lpstr>
      <vt:lpstr>Классическое обучение </vt:lpstr>
      <vt:lpstr>Обучение с учителем </vt:lpstr>
      <vt:lpstr>Классификация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Регрессия </vt:lpstr>
      <vt:lpstr>Презентация PowerPoint</vt:lpstr>
      <vt:lpstr>Презентация PowerPoint</vt:lpstr>
      <vt:lpstr>Презентация PowerPoint</vt:lpstr>
      <vt:lpstr>Обучение без учителя </vt:lpstr>
      <vt:lpstr>Кластеризация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Уменьшение Размерности (Обобщение) </vt:lpstr>
      <vt:lpstr>Презентация PowerPoint</vt:lpstr>
      <vt:lpstr>Презентация PowerPoint</vt:lpstr>
      <vt:lpstr>Презентация PowerPoint</vt:lpstr>
      <vt:lpstr>Поиск правил (ассоциация) </vt:lpstr>
      <vt:lpstr>Презентация PowerPoint</vt:lpstr>
      <vt:lpstr>Часть 2. Обучение с подкреплением </vt:lpstr>
      <vt:lpstr>Презентация PowerPoint</vt:lpstr>
      <vt:lpstr>Презентация PowerPoint</vt:lpstr>
      <vt:lpstr>Презентация PowerPoint</vt:lpstr>
      <vt:lpstr>Презентация PowerPoint</vt:lpstr>
      <vt:lpstr> Часть 3. Ансамбли </vt:lpstr>
      <vt:lpstr>Презентация PowerPoint</vt:lpstr>
      <vt:lpstr>Презентация PowerPoint</vt:lpstr>
      <vt:lpstr>Презентация PowerPoint</vt:lpstr>
      <vt:lpstr>Презентация PowerPoint</vt:lpstr>
      <vt:lpstr>Беггинг</vt:lpstr>
      <vt:lpstr>Презентация PowerPoint</vt:lpstr>
      <vt:lpstr>Часть 4. Нейросети и глубокое обучение</vt:lpstr>
      <vt:lpstr>Презентация PowerPoint</vt:lpstr>
      <vt:lpstr>Свёрточные Нейросети (CNN) </vt:lpstr>
      <vt:lpstr>Презентация PowerPoint</vt:lpstr>
      <vt:lpstr>Рекуррентные Нейросети (RNN) </vt:lpstr>
      <vt:lpstr>Презентация PowerPoint</vt:lpstr>
      <vt:lpstr>Презентация PowerPoint</vt:lpstr>
      <vt:lpstr>Презентация PowerPoint</vt:lpstr>
      <vt:lpstr>ВЫВОДЫ</vt:lpstr>
      <vt:lpstr>ОБЪЯСНИМЫЙ ИСКУССТВЕННЫЙ ИНТЕЛЛЕКТ</vt:lpstr>
      <vt:lpstr>ОБЪЯСНИМЫЙ ИСКУССТВЕННЫЙ ИНТЕЛЛЕКТ</vt:lpstr>
      <vt:lpstr>СЛАБЫЙ И СИЛЬНЫЙ ИИ</vt:lpstr>
      <vt:lpstr>ПЕРСПЕКТИВЫ РАЗРАБОТКИ СИЛЬНОГО ИИ</vt:lpstr>
      <vt:lpstr>ДОВЕРЕННЫЙ ИИ</vt:lpstr>
      <vt:lpstr>ЭТИЧЕСКИЕ ПРИНЦИПЫ РАЗРАБОТКИ И ПРИМЕНЕНИЯ ИИ</vt:lpstr>
      <vt:lpstr>ЭТИЧЕСКИЕ РИСКИ - ВОЗРАЖЕНИЯ</vt:lpstr>
      <vt:lpstr>КОДЕКС ЭТИКИ ИСКУССТВЕННОГО ИНТЕЛЛЕКТА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Машинное обучение</dc:title>
  <dc:creator>Alex</dc:creator>
  <cp:lastModifiedBy>Liudmila</cp:lastModifiedBy>
  <cp:revision>15</cp:revision>
  <dcterms:created xsi:type="dcterms:W3CDTF">2018-11-28T02:59:46Z</dcterms:created>
  <dcterms:modified xsi:type="dcterms:W3CDTF">2022-03-15T09:02:11Z</dcterms:modified>
</cp:coreProperties>
</file>